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0" r:id="rId11"/>
    <p:sldId id="25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CAB9"/>
    <a:srgbClr val="59C1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40"/>
    <p:restoredTop sz="94648"/>
  </p:normalViewPr>
  <p:slideViewPr>
    <p:cSldViewPr snapToGrid="0" snapToObjects="1">
      <p:cViewPr varScale="1">
        <p:scale>
          <a:sx n="113" d="100"/>
          <a:sy n="113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B797A9-3400-CA45-B07C-8EA95707A782}" type="doc">
      <dgm:prSet loTypeId="urn:microsoft.com/office/officeart/2005/8/layout/chevron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39A617B-7FFC-C54D-B39F-3BFD7961F028}">
      <dgm:prSet phldrT="[Text]"/>
      <dgm:spPr/>
      <dgm:t>
        <a:bodyPr/>
        <a:lstStyle/>
        <a:p>
          <a:r>
            <a:rPr lang="en-US" b="1" dirty="0"/>
            <a:t>Scope</a:t>
          </a:r>
        </a:p>
      </dgm:t>
    </dgm:pt>
    <dgm:pt modelId="{4854AECD-CAD1-5544-B740-8B0315ABC846}" type="parTrans" cxnId="{BB759924-10D0-0E44-8814-2963D77B4D61}">
      <dgm:prSet/>
      <dgm:spPr/>
      <dgm:t>
        <a:bodyPr/>
        <a:lstStyle/>
        <a:p>
          <a:endParaRPr lang="en-US"/>
        </a:p>
      </dgm:t>
    </dgm:pt>
    <dgm:pt modelId="{AD63917F-13F3-3C48-AD44-4172B488DECB}" type="sibTrans" cxnId="{BB759924-10D0-0E44-8814-2963D77B4D61}">
      <dgm:prSet/>
      <dgm:spPr/>
      <dgm:t>
        <a:bodyPr/>
        <a:lstStyle/>
        <a:p>
          <a:endParaRPr lang="en-US"/>
        </a:p>
      </dgm:t>
    </dgm:pt>
    <dgm:pt modelId="{387F8D17-5F2F-6F43-99BC-8A91F7E98A79}">
      <dgm:prSet phldrT="[Text]" custT="1"/>
      <dgm:spPr/>
      <dgm:t>
        <a:bodyPr/>
        <a:lstStyle/>
        <a:p>
          <a:r>
            <a:rPr lang="en-US" sz="2000" baseline="0" dirty="0"/>
            <a:t>Bitcoin only, testing with a </a:t>
          </a:r>
          <a:r>
            <a:rPr lang="en-US" sz="2000" dirty="0"/>
            <a:t>4 hour time frame</a:t>
          </a:r>
        </a:p>
      </dgm:t>
    </dgm:pt>
    <dgm:pt modelId="{3DFF8343-5108-A942-97E7-BEDA1401B13A}" type="parTrans" cxnId="{FA207BFC-D934-5148-8ED6-6CCD559622FE}">
      <dgm:prSet/>
      <dgm:spPr/>
      <dgm:t>
        <a:bodyPr/>
        <a:lstStyle/>
        <a:p>
          <a:endParaRPr lang="en-US"/>
        </a:p>
      </dgm:t>
    </dgm:pt>
    <dgm:pt modelId="{8D47BA40-2294-A944-857C-FE6508E3FA14}" type="sibTrans" cxnId="{FA207BFC-D934-5148-8ED6-6CCD559622FE}">
      <dgm:prSet/>
      <dgm:spPr/>
      <dgm:t>
        <a:bodyPr/>
        <a:lstStyle/>
        <a:p>
          <a:endParaRPr lang="en-US"/>
        </a:p>
      </dgm:t>
    </dgm:pt>
    <dgm:pt modelId="{D4093DAD-574E-B940-AEB1-0F4A6A360566}">
      <dgm:prSet phldrT="[Text]"/>
      <dgm:spPr/>
      <dgm:t>
        <a:bodyPr/>
        <a:lstStyle/>
        <a:p>
          <a:r>
            <a:rPr lang="en-US" b="1" dirty="0"/>
            <a:t>Algorithms</a:t>
          </a:r>
        </a:p>
      </dgm:t>
    </dgm:pt>
    <dgm:pt modelId="{2BD58864-6FA0-4D48-AEEA-979E497C7A04}" type="parTrans" cxnId="{37667BFE-13F0-4040-B8DD-BC3F6E8DAAD0}">
      <dgm:prSet/>
      <dgm:spPr/>
      <dgm:t>
        <a:bodyPr/>
        <a:lstStyle/>
        <a:p>
          <a:endParaRPr lang="en-US"/>
        </a:p>
      </dgm:t>
    </dgm:pt>
    <dgm:pt modelId="{E890020E-A6B2-C84F-9DA2-68F7130F48E5}" type="sibTrans" cxnId="{37667BFE-13F0-4040-B8DD-BC3F6E8DAAD0}">
      <dgm:prSet/>
      <dgm:spPr/>
      <dgm:t>
        <a:bodyPr/>
        <a:lstStyle/>
        <a:p>
          <a:endParaRPr lang="en-US"/>
        </a:p>
      </dgm:t>
    </dgm:pt>
    <dgm:pt modelId="{112D05C8-EB42-C243-AE70-7068132422EB}">
      <dgm:prSet phldrT="[Text]" custT="1"/>
      <dgm:spPr/>
      <dgm:t>
        <a:bodyPr/>
        <a:lstStyle/>
        <a:p>
          <a:r>
            <a:rPr lang="en-US" sz="2000" dirty="0"/>
            <a:t>Understand which trading signals are predictive and which machine learning algorithms are most profitable</a:t>
          </a:r>
        </a:p>
      </dgm:t>
    </dgm:pt>
    <dgm:pt modelId="{E4291717-FE86-0D43-8C93-4D379C4B0E58}" type="parTrans" cxnId="{88D2B15A-4C56-6747-826A-E663C1E1121C}">
      <dgm:prSet/>
      <dgm:spPr/>
      <dgm:t>
        <a:bodyPr/>
        <a:lstStyle/>
        <a:p>
          <a:endParaRPr lang="en-US"/>
        </a:p>
      </dgm:t>
    </dgm:pt>
    <dgm:pt modelId="{B61EF5CB-4767-D14B-A4D2-992236D301DF}" type="sibTrans" cxnId="{88D2B15A-4C56-6747-826A-E663C1E1121C}">
      <dgm:prSet/>
      <dgm:spPr/>
      <dgm:t>
        <a:bodyPr/>
        <a:lstStyle/>
        <a:p>
          <a:endParaRPr lang="en-US"/>
        </a:p>
      </dgm:t>
    </dgm:pt>
    <dgm:pt modelId="{195E4A7D-AC6B-FE48-BCE0-674391166BB2}">
      <dgm:prSet phldrT="[Text]"/>
      <dgm:spPr/>
      <dgm:t>
        <a:bodyPr/>
        <a:lstStyle/>
        <a:p>
          <a:r>
            <a:rPr lang="en-US" b="1" dirty="0"/>
            <a:t>Automation</a:t>
          </a:r>
        </a:p>
      </dgm:t>
    </dgm:pt>
    <dgm:pt modelId="{8B9596D5-8F47-A64C-9D15-B92EBD83A5F6}" type="parTrans" cxnId="{60BBA997-C243-5D4E-BCBE-87F9B9841B33}">
      <dgm:prSet/>
      <dgm:spPr/>
      <dgm:t>
        <a:bodyPr/>
        <a:lstStyle/>
        <a:p>
          <a:endParaRPr lang="en-US"/>
        </a:p>
      </dgm:t>
    </dgm:pt>
    <dgm:pt modelId="{F7A090D7-E4BD-F349-9B32-EBDB5F9CAB08}" type="sibTrans" cxnId="{60BBA997-C243-5D4E-BCBE-87F9B9841B33}">
      <dgm:prSet/>
      <dgm:spPr/>
      <dgm:t>
        <a:bodyPr/>
        <a:lstStyle/>
        <a:p>
          <a:endParaRPr lang="en-US"/>
        </a:p>
      </dgm:t>
    </dgm:pt>
    <dgm:pt modelId="{BAA37156-6E62-4249-A56E-D6DE68650C57}">
      <dgm:prSet phldrT="[Text]" custT="1"/>
      <dgm:spPr/>
      <dgm:t>
        <a:bodyPr/>
        <a:lstStyle/>
        <a:p>
          <a:r>
            <a:rPr lang="en-US" sz="2000" dirty="0"/>
            <a:t>Connect the algorithms to a trading bot and scale</a:t>
          </a:r>
        </a:p>
      </dgm:t>
    </dgm:pt>
    <dgm:pt modelId="{24C469E8-7DDA-0740-AC8A-88D7EC79D501}" type="parTrans" cxnId="{B89AA1B1-E866-D448-9284-4B0495933C35}">
      <dgm:prSet/>
      <dgm:spPr/>
      <dgm:t>
        <a:bodyPr/>
        <a:lstStyle/>
        <a:p>
          <a:endParaRPr lang="en-US"/>
        </a:p>
      </dgm:t>
    </dgm:pt>
    <dgm:pt modelId="{DBE1F364-A84E-A149-A341-E308228A0742}" type="sibTrans" cxnId="{B89AA1B1-E866-D448-9284-4B0495933C35}">
      <dgm:prSet/>
      <dgm:spPr/>
      <dgm:t>
        <a:bodyPr/>
        <a:lstStyle/>
        <a:p>
          <a:endParaRPr lang="en-US"/>
        </a:p>
      </dgm:t>
    </dgm:pt>
    <dgm:pt modelId="{5D4BF1C7-408A-7A47-B452-8DA85299367E}">
      <dgm:prSet/>
      <dgm:spPr/>
      <dgm:t>
        <a:bodyPr/>
        <a:lstStyle/>
        <a:p>
          <a:r>
            <a:rPr lang="en-US" b="1" dirty="0"/>
            <a:t>Baseline</a:t>
          </a:r>
        </a:p>
      </dgm:t>
    </dgm:pt>
    <dgm:pt modelId="{4AEDBB9D-FE8E-7340-B2E4-2CD664280E49}" type="parTrans" cxnId="{AE85A3D5-2D88-F142-903B-A52B2FDBDF49}">
      <dgm:prSet/>
      <dgm:spPr/>
      <dgm:t>
        <a:bodyPr/>
        <a:lstStyle/>
        <a:p>
          <a:endParaRPr lang="en-US"/>
        </a:p>
      </dgm:t>
    </dgm:pt>
    <dgm:pt modelId="{F7616742-0623-214E-826A-E1E7F637B188}" type="sibTrans" cxnId="{AE85A3D5-2D88-F142-903B-A52B2FDBDF49}">
      <dgm:prSet/>
      <dgm:spPr/>
      <dgm:t>
        <a:bodyPr/>
        <a:lstStyle/>
        <a:p>
          <a:endParaRPr lang="en-US"/>
        </a:p>
      </dgm:t>
    </dgm:pt>
    <dgm:pt modelId="{1C34C768-959E-3248-80D5-8128D4A89978}">
      <dgm:prSet custT="1"/>
      <dgm:spPr/>
      <dgm:t>
        <a:bodyPr/>
        <a:lstStyle/>
        <a:p>
          <a:r>
            <a:rPr lang="en-US" sz="2000" dirty="0"/>
            <a:t>Create a consolidated view of trading history and calculate existing ROI (including visualization)</a:t>
          </a:r>
        </a:p>
      </dgm:t>
    </dgm:pt>
    <dgm:pt modelId="{8ADF0B24-C1B3-1D4E-A014-AD50C4390A6E}" type="parTrans" cxnId="{D2C61712-A45F-2040-B068-75EDDB90877D}">
      <dgm:prSet/>
      <dgm:spPr/>
      <dgm:t>
        <a:bodyPr/>
        <a:lstStyle/>
        <a:p>
          <a:endParaRPr lang="en-US"/>
        </a:p>
      </dgm:t>
    </dgm:pt>
    <dgm:pt modelId="{940E36EC-E1C0-3B47-B444-C9F6B2B8438D}" type="sibTrans" cxnId="{D2C61712-A45F-2040-B068-75EDDB90877D}">
      <dgm:prSet/>
      <dgm:spPr/>
      <dgm:t>
        <a:bodyPr/>
        <a:lstStyle/>
        <a:p>
          <a:endParaRPr lang="en-US"/>
        </a:p>
      </dgm:t>
    </dgm:pt>
    <dgm:pt modelId="{1E8A24BF-7A85-BB40-996F-825B76486F74}" type="pres">
      <dgm:prSet presAssocID="{80B797A9-3400-CA45-B07C-8EA95707A782}" presName="linearFlow" presStyleCnt="0">
        <dgm:presLayoutVars>
          <dgm:dir/>
          <dgm:animLvl val="lvl"/>
          <dgm:resizeHandles val="exact"/>
        </dgm:presLayoutVars>
      </dgm:prSet>
      <dgm:spPr/>
    </dgm:pt>
    <dgm:pt modelId="{29FEE69E-532F-D547-8780-E67164A4266C}" type="pres">
      <dgm:prSet presAssocID="{F39A617B-7FFC-C54D-B39F-3BFD7961F028}" presName="composite" presStyleCnt="0"/>
      <dgm:spPr/>
    </dgm:pt>
    <dgm:pt modelId="{DC2B9191-397C-7A4B-9A48-DAE072AEBEBF}" type="pres">
      <dgm:prSet presAssocID="{F39A617B-7FFC-C54D-B39F-3BFD7961F028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9B1918A8-6801-0B41-8CCB-FBBB9FAA45C4}" type="pres">
      <dgm:prSet presAssocID="{F39A617B-7FFC-C54D-B39F-3BFD7961F028}" presName="descendantText" presStyleLbl="alignAcc1" presStyleIdx="0" presStyleCnt="4">
        <dgm:presLayoutVars>
          <dgm:bulletEnabled val="1"/>
        </dgm:presLayoutVars>
      </dgm:prSet>
      <dgm:spPr/>
    </dgm:pt>
    <dgm:pt modelId="{FE473154-3EAF-9846-AFB0-37ED174B8DBD}" type="pres">
      <dgm:prSet presAssocID="{AD63917F-13F3-3C48-AD44-4172B488DECB}" presName="sp" presStyleCnt="0"/>
      <dgm:spPr/>
    </dgm:pt>
    <dgm:pt modelId="{BD0E6142-3442-2043-A3BC-B485E5139A42}" type="pres">
      <dgm:prSet presAssocID="{5D4BF1C7-408A-7A47-B452-8DA85299367E}" presName="composite" presStyleCnt="0"/>
      <dgm:spPr/>
    </dgm:pt>
    <dgm:pt modelId="{E4A126B7-0F01-5140-A69B-52B0FC331E25}" type="pres">
      <dgm:prSet presAssocID="{5D4BF1C7-408A-7A47-B452-8DA85299367E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BAEE3C26-0B5C-F842-B295-84D5EF3B8199}" type="pres">
      <dgm:prSet presAssocID="{5D4BF1C7-408A-7A47-B452-8DA85299367E}" presName="descendantText" presStyleLbl="alignAcc1" presStyleIdx="1" presStyleCnt="4">
        <dgm:presLayoutVars>
          <dgm:bulletEnabled val="1"/>
        </dgm:presLayoutVars>
      </dgm:prSet>
      <dgm:spPr/>
    </dgm:pt>
    <dgm:pt modelId="{EA8D2B10-C3B5-3B49-B539-0A6883642EDB}" type="pres">
      <dgm:prSet presAssocID="{F7616742-0623-214E-826A-E1E7F637B188}" presName="sp" presStyleCnt="0"/>
      <dgm:spPr/>
    </dgm:pt>
    <dgm:pt modelId="{64BB39C3-D1C0-7646-94D7-8DCEA6346DE4}" type="pres">
      <dgm:prSet presAssocID="{D4093DAD-574E-B940-AEB1-0F4A6A360566}" presName="composite" presStyleCnt="0"/>
      <dgm:spPr/>
    </dgm:pt>
    <dgm:pt modelId="{A199F538-F3B1-0341-84FB-18497A804B0B}" type="pres">
      <dgm:prSet presAssocID="{D4093DAD-574E-B940-AEB1-0F4A6A36056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47B50E67-0795-B44C-83E9-100C66A6EBFD}" type="pres">
      <dgm:prSet presAssocID="{D4093DAD-574E-B940-AEB1-0F4A6A360566}" presName="descendantText" presStyleLbl="alignAcc1" presStyleIdx="2" presStyleCnt="4">
        <dgm:presLayoutVars>
          <dgm:bulletEnabled val="1"/>
        </dgm:presLayoutVars>
      </dgm:prSet>
      <dgm:spPr/>
    </dgm:pt>
    <dgm:pt modelId="{D9591491-8708-C645-9444-7603A9EC97C5}" type="pres">
      <dgm:prSet presAssocID="{E890020E-A6B2-C84F-9DA2-68F7130F48E5}" presName="sp" presStyleCnt="0"/>
      <dgm:spPr/>
    </dgm:pt>
    <dgm:pt modelId="{DA5A1B3F-3A73-1A40-9B55-A66C5FFB809E}" type="pres">
      <dgm:prSet presAssocID="{195E4A7D-AC6B-FE48-BCE0-674391166BB2}" presName="composite" presStyleCnt="0"/>
      <dgm:spPr/>
    </dgm:pt>
    <dgm:pt modelId="{26287729-1A98-8F46-A5D9-8403A1FA835D}" type="pres">
      <dgm:prSet presAssocID="{195E4A7D-AC6B-FE48-BCE0-674391166BB2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70261690-3D5A-094A-B7B7-EF9A0A188AF5}" type="pres">
      <dgm:prSet presAssocID="{195E4A7D-AC6B-FE48-BCE0-674391166BB2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A8635E02-A1E4-F446-9D9F-0512114A0CE3}" type="presOf" srcId="{F39A617B-7FFC-C54D-B39F-3BFD7961F028}" destId="{DC2B9191-397C-7A4B-9A48-DAE072AEBEBF}" srcOrd="0" destOrd="0" presId="urn:microsoft.com/office/officeart/2005/8/layout/chevron2"/>
    <dgm:cxn modelId="{D2C61712-A45F-2040-B068-75EDDB90877D}" srcId="{5D4BF1C7-408A-7A47-B452-8DA85299367E}" destId="{1C34C768-959E-3248-80D5-8128D4A89978}" srcOrd="0" destOrd="0" parTransId="{8ADF0B24-C1B3-1D4E-A014-AD50C4390A6E}" sibTransId="{940E36EC-E1C0-3B47-B444-C9F6B2B8438D}"/>
    <dgm:cxn modelId="{BB759924-10D0-0E44-8814-2963D77B4D61}" srcId="{80B797A9-3400-CA45-B07C-8EA95707A782}" destId="{F39A617B-7FFC-C54D-B39F-3BFD7961F028}" srcOrd="0" destOrd="0" parTransId="{4854AECD-CAD1-5544-B740-8B0315ABC846}" sibTransId="{AD63917F-13F3-3C48-AD44-4172B488DECB}"/>
    <dgm:cxn modelId="{C1E9764A-CBDC-5E40-A21A-008B5FDAAC62}" type="presOf" srcId="{D4093DAD-574E-B940-AEB1-0F4A6A360566}" destId="{A199F538-F3B1-0341-84FB-18497A804B0B}" srcOrd="0" destOrd="0" presId="urn:microsoft.com/office/officeart/2005/8/layout/chevron2"/>
    <dgm:cxn modelId="{785C7154-9DAD-CD46-A592-FDDE3B7236F6}" type="presOf" srcId="{195E4A7D-AC6B-FE48-BCE0-674391166BB2}" destId="{26287729-1A98-8F46-A5D9-8403A1FA835D}" srcOrd="0" destOrd="0" presId="urn:microsoft.com/office/officeart/2005/8/layout/chevron2"/>
    <dgm:cxn modelId="{88D2B15A-4C56-6747-826A-E663C1E1121C}" srcId="{D4093DAD-574E-B940-AEB1-0F4A6A360566}" destId="{112D05C8-EB42-C243-AE70-7068132422EB}" srcOrd="0" destOrd="0" parTransId="{E4291717-FE86-0D43-8C93-4D379C4B0E58}" sibTransId="{B61EF5CB-4767-D14B-A4D2-992236D301DF}"/>
    <dgm:cxn modelId="{60BBA997-C243-5D4E-BCBE-87F9B9841B33}" srcId="{80B797A9-3400-CA45-B07C-8EA95707A782}" destId="{195E4A7D-AC6B-FE48-BCE0-674391166BB2}" srcOrd="3" destOrd="0" parTransId="{8B9596D5-8F47-A64C-9D15-B92EBD83A5F6}" sibTransId="{F7A090D7-E4BD-F349-9B32-EBDB5F9CAB08}"/>
    <dgm:cxn modelId="{EAE173A5-3613-DD4D-A680-32FBBB78A88E}" type="presOf" srcId="{BAA37156-6E62-4249-A56E-D6DE68650C57}" destId="{70261690-3D5A-094A-B7B7-EF9A0A188AF5}" srcOrd="0" destOrd="0" presId="urn:microsoft.com/office/officeart/2005/8/layout/chevron2"/>
    <dgm:cxn modelId="{B89AA1B1-E866-D448-9284-4B0495933C35}" srcId="{195E4A7D-AC6B-FE48-BCE0-674391166BB2}" destId="{BAA37156-6E62-4249-A56E-D6DE68650C57}" srcOrd="0" destOrd="0" parTransId="{24C469E8-7DDA-0740-AC8A-88D7EC79D501}" sibTransId="{DBE1F364-A84E-A149-A341-E308228A0742}"/>
    <dgm:cxn modelId="{39AAB7BE-5789-AE42-8948-FE71D407174D}" type="presOf" srcId="{5D4BF1C7-408A-7A47-B452-8DA85299367E}" destId="{E4A126B7-0F01-5140-A69B-52B0FC331E25}" srcOrd="0" destOrd="0" presId="urn:microsoft.com/office/officeart/2005/8/layout/chevron2"/>
    <dgm:cxn modelId="{AE85A3D5-2D88-F142-903B-A52B2FDBDF49}" srcId="{80B797A9-3400-CA45-B07C-8EA95707A782}" destId="{5D4BF1C7-408A-7A47-B452-8DA85299367E}" srcOrd="1" destOrd="0" parTransId="{4AEDBB9D-FE8E-7340-B2E4-2CD664280E49}" sibTransId="{F7616742-0623-214E-826A-E1E7F637B188}"/>
    <dgm:cxn modelId="{A7CDD7D7-526D-0D49-A460-3B4F52BADDE5}" type="presOf" srcId="{80B797A9-3400-CA45-B07C-8EA95707A782}" destId="{1E8A24BF-7A85-BB40-996F-825B76486F74}" srcOrd="0" destOrd="0" presId="urn:microsoft.com/office/officeart/2005/8/layout/chevron2"/>
    <dgm:cxn modelId="{E18385E1-1E82-6048-B182-D6A1D8B6260B}" type="presOf" srcId="{112D05C8-EB42-C243-AE70-7068132422EB}" destId="{47B50E67-0795-B44C-83E9-100C66A6EBFD}" srcOrd="0" destOrd="0" presId="urn:microsoft.com/office/officeart/2005/8/layout/chevron2"/>
    <dgm:cxn modelId="{00DED8E4-DFB3-D044-9C0D-D979BCB1372D}" type="presOf" srcId="{1C34C768-959E-3248-80D5-8128D4A89978}" destId="{BAEE3C26-0B5C-F842-B295-84D5EF3B8199}" srcOrd="0" destOrd="0" presId="urn:microsoft.com/office/officeart/2005/8/layout/chevron2"/>
    <dgm:cxn modelId="{938E73EA-BB54-654A-BA00-4D54BC12417C}" type="presOf" srcId="{387F8D17-5F2F-6F43-99BC-8A91F7E98A79}" destId="{9B1918A8-6801-0B41-8CCB-FBBB9FAA45C4}" srcOrd="0" destOrd="0" presId="urn:microsoft.com/office/officeart/2005/8/layout/chevron2"/>
    <dgm:cxn modelId="{FA207BFC-D934-5148-8ED6-6CCD559622FE}" srcId="{F39A617B-7FFC-C54D-B39F-3BFD7961F028}" destId="{387F8D17-5F2F-6F43-99BC-8A91F7E98A79}" srcOrd="0" destOrd="0" parTransId="{3DFF8343-5108-A942-97E7-BEDA1401B13A}" sibTransId="{8D47BA40-2294-A944-857C-FE6508E3FA14}"/>
    <dgm:cxn modelId="{37667BFE-13F0-4040-B8DD-BC3F6E8DAAD0}" srcId="{80B797A9-3400-CA45-B07C-8EA95707A782}" destId="{D4093DAD-574E-B940-AEB1-0F4A6A360566}" srcOrd="2" destOrd="0" parTransId="{2BD58864-6FA0-4D48-AEEA-979E497C7A04}" sibTransId="{E890020E-A6B2-C84F-9DA2-68F7130F48E5}"/>
    <dgm:cxn modelId="{F3DEE56A-926E-7D47-9D3D-FB9524324409}" type="presParOf" srcId="{1E8A24BF-7A85-BB40-996F-825B76486F74}" destId="{29FEE69E-532F-D547-8780-E67164A4266C}" srcOrd="0" destOrd="0" presId="urn:microsoft.com/office/officeart/2005/8/layout/chevron2"/>
    <dgm:cxn modelId="{50D5C485-53BD-AE4F-9829-A5B1944F5572}" type="presParOf" srcId="{29FEE69E-532F-D547-8780-E67164A4266C}" destId="{DC2B9191-397C-7A4B-9A48-DAE072AEBEBF}" srcOrd="0" destOrd="0" presId="urn:microsoft.com/office/officeart/2005/8/layout/chevron2"/>
    <dgm:cxn modelId="{6F682928-2B52-0E47-910D-524CBD2D8D02}" type="presParOf" srcId="{29FEE69E-532F-D547-8780-E67164A4266C}" destId="{9B1918A8-6801-0B41-8CCB-FBBB9FAA45C4}" srcOrd="1" destOrd="0" presId="urn:microsoft.com/office/officeart/2005/8/layout/chevron2"/>
    <dgm:cxn modelId="{BA6AD1D0-CD85-3B46-8940-1D80B826EB37}" type="presParOf" srcId="{1E8A24BF-7A85-BB40-996F-825B76486F74}" destId="{FE473154-3EAF-9846-AFB0-37ED174B8DBD}" srcOrd="1" destOrd="0" presId="urn:microsoft.com/office/officeart/2005/8/layout/chevron2"/>
    <dgm:cxn modelId="{C19B7DEE-B6AB-8642-A381-C354EA619361}" type="presParOf" srcId="{1E8A24BF-7A85-BB40-996F-825B76486F74}" destId="{BD0E6142-3442-2043-A3BC-B485E5139A42}" srcOrd="2" destOrd="0" presId="urn:microsoft.com/office/officeart/2005/8/layout/chevron2"/>
    <dgm:cxn modelId="{C91A6141-BA86-FA41-A289-09CDA1E2EFB6}" type="presParOf" srcId="{BD0E6142-3442-2043-A3BC-B485E5139A42}" destId="{E4A126B7-0F01-5140-A69B-52B0FC331E25}" srcOrd="0" destOrd="0" presId="urn:microsoft.com/office/officeart/2005/8/layout/chevron2"/>
    <dgm:cxn modelId="{43EB6EB6-B7CB-3742-A704-5A7D11B8F9D9}" type="presParOf" srcId="{BD0E6142-3442-2043-A3BC-B485E5139A42}" destId="{BAEE3C26-0B5C-F842-B295-84D5EF3B8199}" srcOrd="1" destOrd="0" presId="urn:microsoft.com/office/officeart/2005/8/layout/chevron2"/>
    <dgm:cxn modelId="{C8BF3742-CC22-4D4D-9DAE-79E93F856967}" type="presParOf" srcId="{1E8A24BF-7A85-BB40-996F-825B76486F74}" destId="{EA8D2B10-C3B5-3B49-B539-0A6883642EDB}" srcOrd="3" destOrd="0" presId="urn:microsoft.com/office/officeart/2005/8/layout/chevron2"/>
    <dgm:cxn modelId="{BB2E85B5-1479-C345-8C16-137FCE322201}" type="presParOf" srcId="{1E8A24BF-7A85-BB40-996F-825B76486F74}" destId="{64BB39C3-D1C0-7646-94D7-8DCEA6346DE4}" srcOrd="4" destOrd="0" presId="urn:microsoft.com/office/officeart/2005/8/layout/chevron2"/>
    <dgm:cxn modelId="{9508210B-E90B-C947-ADC2-291C03F67307}" type="presParOf" srcId="{64BB39C3-D1C0-7646-94D7-8DCEA6346DE4}" destId="{A199F538-F3B1-0341-84FB-18497A804B0B}" srcOrd="0" destOrd="0" presId="urn:microsoft.com/office/officeart/2005/8/layout/chevron2"/>
    <dgm:cxn modelId="{93AF2BA8-3B1F-F64F-BEA0-A043B01357E0}" type="presParOf" srcId="{64BB39C3-D1C0-7646-94D7-8DCEA6346DE4}" destId="{47B50E67-0795-B44C-83E9-100C66A6EBFD}" srcOrd="1" destOrd="0" presId="urn:microsoft.com/office/officeart/2005/8/layout/chevron2"/>
    <dgm:cxn modelId="{0FE85326-F5B1-E843-8746-C762C8D2072B}" type="presParOf" srcId="{1E8A24BF-7A85-BB40-996F-825B76486F74}" destId="{D9591491-8708-C645-9444-7603A9EC97C5}" srcOrd="5" destOrd="0" presId="urn:microsoft.com/office/officeart/2005/8/layout/chevron2"/>
    <dgm:cxn modelId="{077E7586-44E0-8C43-BFB1-BAB28D113801}" type="presParOf" srcId="{1E8A24BF-7A85-BB40-996F-825B76486F74}" destId="{DA5A1B3F-3A73-1A40-9B55-A66C5FFB809E}" srcOrd="6" destOrd="0" presId="urn:microsoft.com/office/officeart/2005/8/layout/chevron2"/>
    <dgm:cxn modelId="{2D9775B1-AD69-CA49-81DE-A65913997B5C}" type="presParOf" srcId="{DA5A1B3F-3A73-1A40-9B55-A66C5FFB809E}" destId="{26287729-1A98-8F46-A5D9-8403A1FA835D}" srcOrd="0" destOrd="0" presId="urn:microsoft.com/office/officeart/2005/8/layout/chevron2"/>
    <dgm:cxn modelId="{D93F3595-7364-A34C-959E-5A10D3073537}" type="presParOf" srcId="{DA5A1B3F-3A73-1A40-9B55-A66C5FFB809E}" destId="{70261690-3D5A-094A-B7B7-EF9A0A188AF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B797A9-3400-CA45-B07C-8EA95707A782}" type="doc">
      <dgm:prSet loTypeId="urn:microsoft.com/office/officeart/2005/8/layout/chevron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D4BF1C7-408A-7A47-B452-8DA85299367E}">
      <dgm:prSet/>
      <dgm:spPr>
        <a:solidFill>
          <a:srgbClr val="59C1CC"/>
        </a:solidFill>
      </dgm:spPr>
      <dgm:t>
        <a:bodyPr/>
        <a:lstStyle/>
        <a:p>
          <a:r>
            <a:rPr lang="en-US" b="1" dirty="0"/>
            <a:t>Baseline</a:t>
          </a:r>
        </a:p>
      </dgm:t>
    </dgm:pt>
    <dgm:pt modelId="{4AEDBB9D-FE8E-7340-B2E4-2CD664280E49}" type="parTrans" cxnId="{AE85A3D5-2D88-F142-903B-A52B2FDBDF49}">
      <dgm:prSet/>
      <dgm:spPr/>
      <dgm:t>
        <a:bodyPr/>
        <a:lstStyle/>
        <a:p>
          <a:endParaRPr lang="en-US"/>
        </a:p>
      </dgm:t>
    </dgm:pt>
    <dgm:pt modelId="{F7616742-0623-214E-826A-E1E7F637B188}" type="sibTrans" cxnId="{AE85A3D5-2D88-F142-903B-A52B2FDBDF49}">
      <dgm:prSet/>
      <dgm:spPr/>
      <dgm:t>
        <a:bodyPr/>
        <a:lstStyle/>
        <a:p>
          <a:endParaRPr lang="en-US"/>
        </a:p>
      </dgm:t>
    </dgm:pt>
    <dgm:pt modelId="{1C34C768-959E-3248-80D5-8128D4A89978}">
      <dgm:prSet custT="1"/>
      <dgm:spPr>
        <a:ln>
          <a:solidFill>
            <a:srgbClr val="59C1CC"/>
          </a:solidFill>
        </a:ln>
      </dgm:spPr>
      <dgm:t>
        <a:bodyPr/>
        <a:lstStyle/>
        <a:p>
          <a:r>
            <a:rPr lang="en-US" sz="1800" dirty="0"/>
            <a:t>Create a consolidated view of trading history and calculate existing ROI (including visualization)</a:t>
          </a:r>
        </a:p>
      </dgm:t>
    </dgm:pt>
    <dgm:pt modelId="{8ADF0B24-C1B3-1D4E-A014-AD50C4390A6E}" type="parTrans" cxnId="{D2C61712-A45F-2040-B068-75EDDB90877D}">
      <dgm:prSet/>
      <dgm:spPr/>
      <dgm:t>
        <a:bodyPr/>
        <a:lstStyle/>
        <a:p>
          <a:endParaRPr lang="en-US"/>
        </a:p>
      </dgm:t>
    </dgm:pt>
    <dgm:pt modelId="{940E36EC-E1C0-3B47-B444-C9F6B2B8438D}" type="sibTrans" cxnId="{D2C61712-A45F-2040-B068-75EDDB90877D}">
      <dgm:prSet/>
      <dgm:spPr/>
      <dgm:t>
        <a:bodyPr/>
        <a:lstStyle/>
        <a:p>
          <a:endParaRPr lang="en-US"/>
        </a:p>
      </dgm:t>
    </dgm:pt>
    <dgm:pt modelId="{1E8A24BF-7A85-BB40-996F-825B76486F74}" type="pres">
      <dgm:prSet presAssocID="{80B797A9-3400-CA45-B07C-8EA95707A782}" presName="linearFlow" presStyleCnt="0">
        <dgm:presLayoutVars>
          <dgm:dir/>
          <dgm:animLvl val="lvl"/>
          <dgm:resizeHandles val="exact"/>
        </dgm:presLayoutVars>
      </dgm:prSet>
      <dgm:spPr/>
    </dgm:pt>
    <dgm:pt modelId="{BD0E6142-3442-2043-A3BC-B485E5139A42}" type="pres">
      <dgm:prSet presAssocID="{5D4BF1C7-408A-7A47-B452-8DA85299367E}" presName="composite" presStyleCnt="0"/>
      <dgm:spPr/>
    </dgm:pt>
    <dgm:pt modelId="{E4A126B7-0F01-5140-A69B-52B0FC331E25}" type="pres">
      <dgm:prSet presAssocID="{5D4BF1C7-408A-7A47-B452-8DA85299367E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BAEE3C26-0B5C-F842-B295-84D5EF3B8199}" type="pres">
      <dgm:prSet presAssocID="{5D4BF1C7-408A-7A47-B452-8DA85299367E}" presName="descendantText" presStyleLbl="alignAcc1" presStyleIdx="0" presStyleCnt="1" custLinFactNeighborX="0" custLinFactNeighborY="-28498">
        <dgm:presLayoutVars>
          <dgm:bulletEnabled val="1"/>
        </dgm:presLayoutVars>
      </dgm:prSet>
      <dgm:spPr/>
    </dgm:pt>
  </dgm:ptLst>
  <dgm:cxnLst>
    <dgm:cxn modelId="{D2C61712-A45F-2040-B068-75EDDB90877D}" srcId="{5D4BF1C7-408A-7A47-B452-8DA85299367E}" destId="{1C34C768-959E-3248-80D5-8128D4A89978}" srcOrd="0" destOrd="0" parTransId="{8ADF0B24-C1B3-1D4E-A014-AD50C4390A6E}" sibTransId="{940E36EC-E1C0-3B47-B444-C9F6B2B8438D}"/>
    <dgm:cxn modelId="{39AAB7BE-5789-AE42-8948-FE71D407174D}" type="presOf" srcId="{5D4BF1C7-408A-7A47-B452-8DA85299367E}" destId="{E4A126B7-0F01-5140-A69B-52B0FC331E25}" srcOrd="0" destOrd="0" presId="urn:microsoft.com/office/officeart/2005/8/layout/chevron2"/>
    <dgm:cxn modelId="{AE85A3D5-2D88-F142-903B-A52B2FDBDF49}" srcId="{80B797A9-3400-CA45-B07C-8EA95707A782}" destId="{5D4BF1C7-408A-7A47-B452-8DA85299367E}" srcOrd="0" destOrd="0" parTransId="{4AEDBB9D-FE8E-7340-B2E4-2CD664280E49}" sibTransId="{F7616742-0623-214E-826A-E1E7F637B188}"/>
    <dgm:cxn modelId="{A7CDD7D7-526D-0D49-A460-3B4F52BADDE5}" type="presOf" srcId="{80B797A9-3400-CA45-B07C-8EA95707A782}" destId="{1E8A24BF-7A85-BB40-996F-825B76486F74}" srcOrd="0" destOrd="0" presId="urn:microsoft.com/office/officeart/2005/8/layout/chevron2"/>
    <dgm:cxn modelId="{00DED8E4-DFB3-D044-9C0D-D979BCB1372D}" type="presOf" srcId="{1C34C768-959E-3248-80D5-8128D4A89978}" destId="{BAEE3C26-0B5C-F842-B295-84D5EF3B8199}" srcOrd="0" destOrd="0" presId="urn:microsoft.com/office/officeart/2005/8/layout/chevron2"/>
    <dgm:cxn modelId="{C19B7DEE-B6AB-8642-A381-C354EA619361}" type="presParOf" srcId="{1E8A24BF-7A85-BB40-996F-825B76486F74}" destId="{BD0E6142-3442-2043-A3BC-B485E5139A42}" srcOrd="0" destOrd="0" presId="urn:microsoft.com/office/officeart/2005/8/layout/chevron2"/>
    <dgm:cxn modelId="{C91A6141-BA86-FA41-A289-09CDA1E2EFB6}" type="presParOf" srcId="{BD0E6142-3442-2043-A3BC-B485E5139A42}" destId="{E4A126B7-0F01-5140-A69B-52B0FC331E25}" srcOrd="0" destOrd="0" presId="urn:microsoft.com/office/officeart/2005/8/layout/chevron2"/>
    <dgm:cxn modelId="{43EB6EB6-B7CB-3742-A704-5A7D11B8F9D9}" type="presParOf" srcId="{BD0E6142-3442-2043-A3BC-B485E5139A42}" destId="{BAEE3C26-0B5C-F842-B295-84D5EF3B819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0B797A9-3400-CA45-B07C-8EA95707A782}" type="doc">
      <dgm:prSet loTypeId="urn:microsoft.com/office/officeart/2005/8/layout/chevron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D4BF1C7-408A-7A47-B452-8DA85299367E}">
      <dgm:prSet/>
      <dgm:spPr>
        <a:solidFill>
          <a:srgbClr val="68CAB9"/>
        </a:solidFill>
      </dgm:spPr>
      <dgm:t>
        <a:bodyPr/>
        <a:lstStyle/>
        <a:p>
          <a:r>
            <a:rPr lang="en-US" b="1" dirty="0"/>
            <a:t>Algorithms</a:t>
          </a:r>
        </a:p>
      </dgm:t>
    </dgm:pt>
    <dgm:pt modelId="{4AEDBB9D-FE8E-7340-B2E4-2CD664280E49}" type="parTrans" cxnId="{AE85A3D5-2D88-F142-903B-A52B2FDBDF49}">
      <dgm:prSet/>
      <dgm:spPr/>
      <dgm:t>
        <a:bodyPr/>
        <a:lstStyle/>
        <a:p>
          <a:endParaRPr lang="en-US"/>
        </a:p>
      </dgm:t>
    </dgm:pt>
    <dgm:pt modelId="{F7616742-0623-214E-826A-E1E7F637B188}" type="sibTrans" cxnId="{AE85A3D5-2D88-F142-903B-A52B2FDBDF49}">
      <dgm:prSet/>
      <dgm:spPr/>
      <dgm:t>
        <a:bodyPr/>
        <a:lstStyle/>
        <a:p>
          <a:endParaRPr lang="en-US"/>
        </a:p>
      </dgm:t>
    </dgm:pt>
    <dgm:pt modelId="{1C34C768-959E-3248-80D5-8128D4A89978}">
      <dgm:prSet custT="1"/>
      <dgm:spPr>
        <a:ln>
          <a:solidFill>
            <a:srgbClr val="68CAB9"/>
          </a:solidFill>
        </a:ln>
      </dgm:spPr>
      <dgm:t>
        <a:bodyPr/>
        <a:lstStyle/>
        <a:p>
          <a:r>
            <a:rPr lang="en-US" sz="1800" dirty="0"/>
            <a:t>Understand which trading signals are predictive and which machine learning algorithms are most profitable</a:t>
          </a:r>
        </a:p>
      </dgm:t>
    </dgm:pt>
    <dgm:pt modelId="{8ADF0B24-C1B3-1D4E-A014-AD50C4390A6E}" type="parTrans" cxnId="{D2C61712-A45F-2040-B068-75EDDB90877D}">
      <dgm:prSet/>
      <dgm:spPr/>
      <dgm:t>
        <a:bodyPr/>
        <a:lstStyle/>
        <a:p>
          <a:endParaRPr lang="en-US"/>
        </a:p>
      </dgm:t>
    </dgm:pt>
    <dgm:pt modelId="{940E36EC-E1C0-3B47-B444-C9F6B2B8438D}" type="sibTrans" cxnId="{D2C61712-A45F-2040-B068-75EDDB90877D}">
      <dgm:prSet/>
      <dgm:spPr/>
      <dgm:t>
        <a:bodyPr/>
        <a:lstStyle/>
        <a:p>
          <a:endParaRPr lang="en-US"/>
        </a:p>
      </dgm:t>
    </dgm:pt>
    <dgm:pt modelId="{1E8A24BF-7A85-BB40-996F-825B76486F74}" type="pres">
      <dgm:prSet presAssocID="{80B797A9-3400-CA45-B07C-8EA95707A782}" presName="linearFlow" presStyleCnt="0">
        <dgm:presLayoutVars>
          <dgm:dir/>
          <dgm:animLvl val="lvl"/>
          <dgm:resizeHandles val="exact"/>
        </dgm:presLayoutVars>
      </dgm:prSet>
      <dgm:spPr/>
    </dgm:pt>
    <dgm:pt modelId="{BD0E6142-3442-2043-A3BC-B485E5139A42}" type="pres">
      <dgm:prSet presAssocID="{5D4BF1C7-408A-7A47-B452-8DA85299367E}" presName="composite" presStyleCnt="0"/>
      <dgm:spPr/>
    </dgm:pt>
    <dgm:pt modelId="{E4A126B7-0F01-5140-A69B-52B0FC331E25}" type="pres">
      <dgm:prSet presAssocID="{5D4BF1C7-408A-7A47-B452-8DA85299367E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BAEE3C26-0B5C-F842-B295-84D5EF3B8199}" type="pres">
      <dgm:prSet presAssocID="{5D4BF1C7-408A-7A47-B452-8DA85299367E}" presName="descendantText" presStyleLbl="alignAcc1" presStyleIdx="0" presStyleCnt="1" custLinFactNeighborX="0" custLinFactNeighborY="-28498">
        <dgm:presLayoutVars>
          <dgm:bulletEnabled val="1"/>
        </dgm:presLayoutVars>
      </dgm:prSet>
      <dgm:spPr/>
    </dgm:pt>
  </dgm:ptLst>
  <dgm:cxnLst>
    <dgm:cxn modelId="{D2C61712-A45F-2040-B068-75EDDB90877D}" srcId="{5D4BF1C7-408A-7A47-B452-8DA85299367E}" destId="{1C34C768-959E-3248-80D5-8128D4A89978}" srcOrd="0" destOrd="0" parTransId="{8ADF0B24-C1B3-1D4E-A014-AD50C4390A6E}" sibTransId="{940E36EC-E1C0-3B47-B444-C9F6B2B8438D}"/>
    <dgm:cxn modelId="{39AAB7BE-5789-AE42-8948-FE71D407174D}" type="presOf" srcId="{5D4BF1C7-408A-7A47-B452-8DA85299367E}" destId="{E4A126B7-0F01-5140-A69B-52B0FC331E25}" srcOrd="0" destOrd="0" presId="urn:microsoft.com/office/officeart/2005/8/layout/chevron2"/>
    <dgm:cxn modelId="{AE85A3D5-2D88-F142-903B-A52B2FDBDF49}" srcId="{80B797A9-3400-CA45-B07C-8EA95707A782}" destId="{5D4BF1C7-408A-7A47-B452-8DA85299367E}" srcOrd="0" destOrd="0" parTransId="{4AEDBB9D-FE8E-7340-B2E4-2CD664280E49}" sibTransId="{F7616742-0623-214E-826A-E1E7F637B188}"/>
    <dgm:cxn modelId="{A7CDD7D7-526D-0D49-A460-3B4F52BADDE5}" type="presOf" srcId="{80B797A9-3400-CA45-B07C-8EA95707A782}" destId="{1E8A24BF-7A85-BB40-996F-825B76486F74}" srcOrd="0" destOrd="0" presId="urn:microsoft.com/office/officeart/2005/8/layout/chevron2"/>
    <dgm:cxn modelId="{00DED8E4-DFB3-D044-9C0D-D979BCB1372D}" type="presOf" srcId="{1C34C768-959E-3248-80D5-8128D4A89978}" destId="{BAEE3C26-0B5C-F842-B295-84D5EF3B8199}" srcOrd="0" destOrd="0" presId="urn:microsoft.com/office/officeart/2005/8/layout/chevron2"/>
    <dgm:cxn modelId="{C19B7DEE-B6AB-8642-A381-C354EA619361}" type="presParOf" srcId="{1E8A24BF-7A85-BB40-996F-825B76486F74}" destId="{BD0E6142-3442-2043-A3BC-B485E5139A42}" srcOrd="0" destOrd="0" presId="urn:microsoft.com/office/officeart/2005/8/layout/chevron2"/>
    <dgm:cxn modelId="{C91A6141-BA86-FA41-A289-09CDA1E2EFB6}" type="presParOf" srcId="{BD0E6142-3442-2043-A3BC-B485E5139A42}" destId="{E4A126B7-0F01-5140-A69B-52B0FC331E25}" srcOrd="0" destOrd="0" presId="urn:microsoft.com/office/officeart/2005/8/layout/chevron2"/>
    <dgm:cxn modelId="{43EB6EB6-B7CB-3742-A704-5A7D11B8F9D9}" type="presParOf" srcId="{BD0E6142-3442-2043-A3BC-B485E5139A42}" destId="{BAEE3C26-0B5C-F842-B295-84D5EF3B819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0B797A9-3400-CA45-B07C-8EA95707A782}" type="doc">
      <dgm:prSet loTypeId="urn:microsoft.com/office/officeart/2005/8/layout/chevron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D4BF1C7-408A-7A47-B452-8DA85299367E}">
      <dgm:prSet/>
      <dgm:spPr>
        <a:solidFill>
          <a:srgbClr val="68CAB9"/>
        </a:solidFill>
      </dgm:spPr>
      <dgm:t>
        <a:bodyPr/>
        <a:lstStyle/>
        <a:p>
          <a:r>
            <a:rPr lang="en-US" b="1" dirty="0"/>
            <a:t>Algorithms</a:t>
          </a:r>
        </a:p>
      </dgm:t>
    </dgm:pt>
    <dgm:pt modelId="{4AEDBB9D-FE8E-7340-B2E4-2CD664280E49}" type="parTrans" cxnId="{AE85A3D5-2D88-F142-903B-A52B2FDBDF49}">
      <dgm:prSet/>
      <dgm:spPr/>
      <dgm:t>
        <a:bodyPr/>
        <a:lstStyle/>
        <a:p>
          <a:endParaRPr lang="en-US"/>
        </a:p>
      </dgm:t>
    </dgm:pt>
    <dgm:pt modelId="{F7616742-0623-214E-826A-E1E7F637B188}" type="sibTrans" cxnId="{AE85A3D5-2D88-F142-903B-A52B2FDBDF49}">
      <dgm:prSet/>
      <dgm:spPr/>
      <dgm:t>
        <a:bodyPr/>
        <a:lstStyle/>
        <a:p>
          <a:endParaRPr lang="en-US"/>
        </a:p>
      </dgm:t>
    </dgm:pt>
    <dgm:pt modelId="{1C34C768-959E-3248-80D5-8128D4A89978}">
      <dgm:prSet custT="1"/>
      <dgm:spPr>
        <a:ln>
          <a:solidFill>
            <a:srgbClr val="68CAB9"/>
          </a:solidFill>
        </a:ln>
      </dgm:spPr>
      <dgm:t>
        <a:bodyPr/>
        <a:lstStyle/>
        <a:p>
          <a:r>
            <a:rPr lang="en-US" sz="1800" dirty="0"/>
            <a:t>Understand which trading signals are predictive and which machine learning algorithms are most profitable</a:t>
          </a:r>
        </a:p>
      </dgm:t>
    </dgm:pt>
    <dgm:pt modelId="{8ADF0B24-C1B3-1D4E-A014-AD50C4390A6E}" type="parTrans" cxnId="{D2C61712-A45F-2040-B068-75EDDB90877D}">
      <dgm:prSet/>
      <dgm:spPr/>
      <dgm:t>
        <a:bodyPr/>
        <a:lstStyle/>
        <a:p>
          <a:endParaRPr lang="en-US"/>
        </a:p>
      </dgm:t>
    </dgm:pt>
    <dgm:pt modelId="{940E36EC-E1C0-3B47-B444-C9F6B2B8438D}" type="sibTrans" cxnId="{D2C61712-A45F-2040-B068-75EDDB90877D}">
      <dgm:prSet/>
      <dgm:spPr/>
      <dgm:t>
        <a:bodyPr/>
        <a:lstStyle/>
        <a:p>
          <a:endParaRPr lang="en-US"/>
        </a:p>
      </dgm:t>
    </dgm:pt>
    <dgm:pt modelId="{1E8A24BF-7A85-BB40-996F-825B76486F74}" type="pres">
      <dgm:prSet presAssocID="{80B797A9-3400-CA45-B07C-8EA95707A782}" presName="linearFlow" presStyleCnt="0">
        <dgm:presLayoutVars>
          <dgm:dir/>
          <dgm:animLvl val="lvl"/>
          <dgm:resizeHandles val="exact"/>
        </dgm:presLayoutVars>
      </dgm:prSet>
      <dgm:spPr/>
    </dgm:pt>
    <dgm:pt modelId="{BD0E6142-3442-2043-A3BC-B485E5139A42}" type="pres">
      <dgm:prSet presAssocID="{5D4BF1C7-408A-7A47-B452-8DA85299367E}" presName="composite" presStyleCnt="0"/>
      <dgm:spPr/>
    </dgm:pt>
    <dgm:pt modelId="{E4A126B7-0F01-5140-A69B-52B0FC331E25}" type="pres">
      <dgm:prSet presAssocID="{5D4BF1C7-408A-7A47-B452-8DA85299367E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BAEE3C26-0B5C-F842-B295-84D5EF3B8199}" type="pres">
      <dgm:prSet presAssocID="{5D4BF1C7-408A-7A47-B452-8DA85299367E}" presName="descendantText" presStyleLbl="alignAcc1" presStyleIdx="0" presStyleCnt="1" custLinFactNeighborX="0" custLinFactNeighborY="-28498">
        <dgm:presLayoutVars>
          <dgm:bulletEnabled val="1"/>
        </dgm:presLayoutVars>
      </dgm:prSet>
      <dgm:spPr/>
    </dgm:pt>
  </dgm:ptLst>
  <dgm:cxnLst>
    <dgm:cxn modelId="{D2C61712-A45F-2040-B068-75EDDB90877D}" srcId="{5D4BF1C7-408A-7A47-B452-8DA85299367E}" destId="{1C34C768-959E-3248-80D5-8128D4A89978}" srcOrd="0" destOrd="0" parTransId="{8ADF0B24-C1B3-1D4E-A014-AD50C4390A6E}" sibTransId="{940E36EC-E1C0-3B47-B444-C9F6B2B8438D}"/>
    <dgm:cxn modelId="{39AAB7BE-5789-AE42-8948-FE71D407174D}" type="presOf" srcId="{5D4BF1C7-408A-7A47-B452-8DA85299367E}" destId="{E4A126B7-0F01-5140-A69B-52B0FC331E25}" srcOrd="0" destOrd="0" presId="urn:microsoft.com/office/officeart/2005/8/layout/chevron2"/>
    <dgm:cxn modelId="{AE85A3D5-2D88-F142-903B-A52B2FDBDF49}" srcId="{80B797A9-3400-CA45-B07C-8EA95707A782}" destId="{5D4BF1C7-408A-7A47-B452-8DA85299367E}" srcOrd="0" destOrd="0" parTransId="{4AEDBB9D-FE8E-7340-B2E4-2CD664280E49}" sibTransId="{F7616742-0623-214E-826A-E1E7F637B188}"/>
    <dgm:cxn modelId="{A7CDD7D7-526D-0D49-A460-3B4F52BADDE5}" type="presOf" srcId="{80B797A9-3400-CA45-B07C-8EA95707A782}" destId="{1E8A24BF-7A85-BB40-996F-825B76486F74}" srcOrd="0" destOrd="0" presId="urn:microsoft.com/office/officeart/2005/8/layout/chevron2"/>
    <dgm:cxn modelId="{00DED8E4-DFB3-D044-9C0D-D979BCB1372D}" type="presOf" srcId="{1C34C768-959E-3248-80D5-8128D4A89978}" destId="{BAEE3C26-0B5C-F842-B295-84D5EF3B8199}" srcOrd="0" destOrd="0" presId="urn:microsoft.com/office/officeart/2005/8/layout/chevron2"/>
    <dgm:cxn modelId="{C19B7DEE-B6AB-8642-A381-C354EA619361}" type="presParOf" srcId="{1E8A24BF-7A85-BB40-996F-825B76486F74}" destId="{BD0E6142-3442-2043-A3BC-B485E5139A42}" srcOrd="0" destOrd="0" presId="urn:microsoft.com/office/officeart/2005/8/layout/chevron2"/>
    <dgm:cxn modelId="{C91A6141-BA86-FA41-A289-09CDA1E2EFB6}" type="presParOf" srcId="{BD0E6142-3442-2043-A3BC-B485E5139A42}" destId="{E4A126B7-0F01-5140-A69B-52B0FC331E25}" srcOrd="0" destOrd="0" presId="urn:microsoft.com/office/officeart/2005/8/layout/chevron2"/>
    <dgm:cxn modelId="{43EB6EB6-B7CB-3742-A704-5A7D11B8F9D9}" type="presParOf" srcId="{BD0E6142-3442-2043-A3BC-B485E5139A42}" destId="{BAEE3C26-0B5C-F842-B295-84D5EF3B819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0B797A9-3400-CA45-B07C-8EA95707A782}" type="doc">
      <dgm:prSet loTypeId="urn:microsoft.com/office/officeart/2005/8/layout/chevron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39A617B-7FFC-C54D-B39F-3BFD7961F028}">
      <dgm:prSet phldrT="[Text]"/>
      <dgm:spPr/>
      <dgm:t>
        <a:bodyPr/>
        <a:lstStyle/>
        <a:p>
          <a:r>
            <a:rPr lang="en-US" b="1" dirty="0"/>
            <a:t>Scope</a:t>
          </a:r>
        </a:p>
      </dgm:t>
    </dgm:pt>
    <dgm:pt modelId="{4854AECD-CAD1-5544-B740-8B0315ABC846}" type="parTrans" cxnId="{BB759924-10D0-0E44-8814-2963D77B4D61}">
      <dgm:prSet/>
      <dgm:spPr/>
      <dgm:t>
        <a:bodyPr/>
        <a:lstStyle/>
        <a:p>
          <a:endParaRPr lang="en-US"/>
        </a:p>
      </dgm:t>
    </dgm:pt>
    <dgm:pt modelId="{AD63917F-13F3-3C48-AD44-4172B488DECB}" type="sibTrans" cxnId="{BB759924-10D0-0E44-8814-2963D77B4D61}">
      <dgm:prSet/>
      <dgm:spPr/>
      <dgm:t>
        <a:bodyPr/>
        <a:lstStyle/>
        <a:p>
          <a:endParaRPr lang="en-US"/>
        </a:p>
      </dgm:t>
    </dgm:pt>
    <dgm:pt modelId="{387F8D17-5F2F-6F43-99BC-8A91F7E98A79}">
      <dgm:prSet phldrT="[Text]" custT="1"/>
      <dgm:spPr/>
      <dgm:t>
        <a:bodyPr/>
        <a:lstStyle/>
        <a:p>
          <a:r>
            <a:rPr lang="en-US" sz="2000" baseline="0" dirty="0"/>
            <a:t>Try other timeframes (1 day and 1 week)</a:t>
          </a:r>
          <a:endParaRPr lang="en-US" sz="2000" dirty="0"/>
        </a:p>
      </dgm:t>
    </dgm:pt>
    <dgm:pt modelId="{3DFF8343-5108-A942-97E7-BEDA1401B13A}" type="parTrans" cxnId="{FA207BFC-D934-5148-8ED6-6CCD559622FE}">
      <dgm:prSet/>
      <dgm:spPr/>
      <dgm:t>
        <a:bodyPr/>
        <a:lstStyle/>
        <a:p>
          <a:endParaRPr lang="en-US"/>
        </a:p>
      </dgm:t>
    </dgm:pt>
    <dgm:pt modelId="{8D47BA40-2294-A944-857C-FE6508E3FA14}" type="sibTrans" cxnId="{FA207BFC-D934-5148-8ED6-6CCD559622FE}">
      <dgm:prSet/>
      <dgm:spPr/>
      <dgm:t>
        <a:bodyPr/>
        <a:lstStyle/>
        <a:p>
          <a:endParaRPr lang="en-US"/>
        </a:p>
      </dgm:t>
    </dgm:pt>
    <dgm:pt modelId="{D4093DAD-574E-B940-AEB1-0F4A6A360566}">
      <dgm:prSet phldrT="[Text]"/>
      <dgm:spPr/>
      <dgm:t>
        <a:bodyPr/>
        <a:lstStyle/>
        <a:p>
          <a:r>
            <a:rPr lang="en-US" b="1" dirty="0"/>
            <a:t>Algorithms</a:t>
          </a:r>
        </a:p>
      </dgm:t>
    </dgm:pt>
    <dgm:pt modelId="{2BD58864-6FA0-4D48-AEEA-979E497C7A04}" type="parTrans" cxnId="{37667BFE-13F0-4040-B8DD-BC3F6E8DAAD0}">
      <dgm:prSet/>
      <dgm:spPr/>
      <dgm:t>
        <a:bodyPr/>
        <a:lstStyle/>
        <a:p>
          <a:endParaRPr lang="en-US"/>
        </a:p>
      </dgm:t>
    </dgm:pt>
    <dgm:pt modelId="{E890020E-A6B2-C84F-9DA2-68F7130F48E5}" type="sibTrans" cxnId="{37667BFE-13F0-4040-B8DD-BC3F6E8DAAD0}">
      <dgm:prSet/>
      <dgm:spPr/>
      <dgm:t>
        <a:bodyPr/>
        <a:lstStyle/>
        <a:p>
          <a:endParaRPr lang="en-US"/>
        </a:p>
      </dgm:t>
    </dgm:pt>
    <dgm:pt modelId="{112D05C8-EB42-C243-AE70-7068132422EB}">
      <dgm:prSet phldrT="[Text]" custT="1"/>
      <dgm:spPr/>
      <dgm:t>
        <a:bodyPr/>
        <a:lstStyle/>
        <a:p>
          <a:r>
            <a:rPr lang="en-US" sz="2000" dirty="0"/>
            <a:t>Try additional features, tune existing models further</a:t>
          </a:r>
        </a:p>
      </dgm:t>
    </dgm:pt>
    <dgm:pt modelId="{E4291717-FE86-0D43-8C93-4D379C4B0E58}" type="parTrans" cxnId="{88D2B15A-4C56-6747-826A-E663C1E1121C}">
      <dgm:prSet/>
      <dgm:spPr/>
      <dgm:t>
        <a:bodyPr/>
        <a:lstStyle/>
        <a:p>
          <a:endParaRPr lang="en-US"/>
        </a:p>
      </dgm:t>
    </dgm:pt>
    <dgm:pt modelId="{B61EF5CB-4767-D14B-A4D2-992236D301DF}" type="sibTrans" cxnId="{88D2B15A-4C56-6747-826A-E663C1E1121C}">
      <dgm:prSet/>
      <dgm:spPr/>
      <dgm:t>
        <a:bodyPr/>
        <a:lstStyle/>
        <a:p>
          <a:endParaRPr lang="en-US"/>
        </a:p>
      </dgm:t>
    </dgm:pt>
    <dgm:pt modelId="{195E4A7D-AC6B-FE48-BCE0-674391166BB2}">
      <dgm:prSet phldrT="[Text]"/>
      <dgm:spPr/>
      <dgm:t>
        <a:bodyPr/>
        <a:lstStyle/>
        <a:p>
          <a:r>
            <a:rPr lang="en-US" b="1" dirty="0"/>
            <a:t>Automation</a:t>
          </a:r>
        </a:p>
      </dgm:t>
    </dgm:pt>
    <dgm:pt modelId="{8B9596D5-8F47-A64C-9D15-B92EBD83A5F6}" type="parTrans" cxnId="{60BBA997-C243-5D4E-BCBE-87F9B9841B33}">
      <dgm:prSet/>
      <dgm:spPr/>
      <dgm:t>
        <a:bodyPr/>
        <a:lstStyle/>
        <a:p>
          <a:endParaRPr lang="en-US"/>
        </a:p>
      </dgm:t>
    </dgm:pt>
    <dgm:pt modelId="{F7A090D7-E4BD-F349-9B32-EBDB5F9CAB08}" type="sibTrans" cxnId="{60BBA997-C243-5D4E-BCBE-87F9B9841B33}">
      <dgm:prSet/>
      <dgm:spPr/>
      <dgm:t>
        <a:bodyPr/>
        <a:lstStyle/>
        <a:p>
          <a:endParaRPr lang="en-US"/>
        </a:p>
      </dgm:t>
    </dgm:pt>
    <dgm:pt modelId="{BAA37156-6E62-4249-A56E-D6DE68650C57}">
      <dgm:prSet phldrT="[Text]" custT="1"/>
      <dgm:spPr/>
      <dgm:t>
        <a:bodyPr/>
        <a:lstStyle/>
        <a:p>
          <a:r>
            <a:rPr lang="en-US" sz="2000" dirty="0"/>
            <a:t>Connect the algorithms to a trading bot and scale</a:t>
          </a:r>
        </a:p>
      </dgm:t>
    </dgm:pt>
    <dgm:pt modelId="{24C469E8-7DDA-0740-AC8A-88D7EC79D501}" type="parTrans" cxnId="{B89AA1B1-E866-D448-9284-4B0495933C35}">
      <dgm:prSet/>
      <dgm:spPr/>
      <dgm:t>
        <a:bodyPr/>
        <a:lstStyle/>
        <a:p>
          <a:endParaRPr lang="en-US"/>
        </a:p>
      </dgm:t>
    </dgm:pt>
    <dgm:pt modelId="{DBE1F364-A84E-A149-A341-E308228A0742}" type="sibTrans" cxnId="{B89AA1B1-E866-D448-9284-4B0495933C35}">
      <dgm:prSet/>
      <dgm:spPr/>
      <dgm:t>
        <a:bodyPr/>
        <a:lstStyle/>
        <a:p>
          <a:endParaRPr lang="en-US"/>
        </a:p>
      </dgm:t>
    </dgm:pt>
    <dgm:pt modelId="{5D4BF1C7-408A-7A47-B452-8DA85299367E}">
      <dgm:prSet/>
      <dgm:spPr/>
      <dgm:t>
        <a:bodyPr/>
        <a:lstStyle/>
        <a:p>
          <a:r>
            <a:rPr lang="en-US" b="1" dirty="0"/>
            <a:t>Baseline</a:t>
          </a:r>
        </a:p>
      </dgm:t>
    </dgm:pt>
    <dgm:pt modelId="{4AEDBB9D-FE8E-7340-B2E4-2CD664280E49}" type="parTrans" cxnId="{AE85A3D5-2D88-F142-903B-A52B2FDBDF49}">
      <dgm:prSet/>
      <dgm:spPr/>
      <dgm:t>
        <a:bodyPr/>
        <a:lstStyle/>
        <a:p>
          <a:endParaRPr lang="en-US"/>
        </a:p>
      </dgm:t>
    </dgm:pt>
    <dgm:pt modelId="{F7616742-0623-214E-826A-E1E7F637B188}" type="sibTrans" cxnId="{AE85A3D5-2D88-F142-903B-A52B2FDBDF49}">
      <dgm:prSet/>
      <dgm:spPr/>
      <dgm:t>
        <a:bodyPr/>
        <a:lstStyle/>
        <a:p>
          <a:endParaRPr lang="en-US"/>
        </a:p>
      </dgm:t>
    </dgm:pt>
    <dgm:pt modelId="{1C34C768-959E-3248-80D5-8128D4A89978}">
      <dgm:prSet custT="1"/>
      <dgm:spPr/>
      <dgm:t>
        <a:bodyPr/>
        <a:lstStyle/>
        <a:p>
          <a:r>
            <a:rPr lang="en-US" sz="2000" dirty="0"/>
            <a:t>Calculate ROI on individual trades to enable an understanding of trading success</a:t>
          </a:r>
        </a:p>
      </dgm:t>
    </dgm:pt>
    <dgm:pt modelId="{8ADF0B24-C1B3-1D4E-A014-AD50C4390A6E}" type="parTrans" cxnId="{D2C61712-A45F-2040-B068-75EDDB90877D}">
      <dgm:prSet/>
      <dgm:spPr/>
      <dgm:t>
        <a:bodyPr/>
        <a:lstStyle/>
        <a:p>
          <a:endParaRPr lang="en-US"/>
        </a:p>
      </dgm:t>
    </dgm:pt>
    <dgm:pt modelId="{940E36EC-E1C0-3B47-B444-C9F6B2B8438D}" type="sibTrans" cxnId="{D2C61712-A45F-2040-B068-75EDDB90877D}">
      <dgm:prSet/>
      <dgm:spPr/>
      <dgm:t>
        <a:bodyPr/>
        <a:lstStyle/>
        <a:p>
          <a:endParaRPr lang="en-US"/>
        </a:p>
      </dgm:t>
    </dgm:pt>
    <dgm:pt modelId="{85DDBB87-E197-7D45-8C3F-E245CFF465CD}">
      <dgm:prSet phldrT="[Text]" custT="1"/>
      <dgm:spPr/>
      <dgm:t>
        <a:bodyPr/>
        <a:lstStyle/>
        <a:p>
          <a:r>
            <a:rPr lang="en-US" sz="2000" dirty="0"/>
            <a:t>Try time series models</a:t>
          </a:r>
        </a:p>
      </dgm:t>
    </dgm:pt>
    <dgm:pt modelId="{27962574-FA6C-1746-857E-DDA45A1A166F}" type="parTrans" cxnId="{107DE4A0-C1F9-1344-8989-DEE72912C434}">
      <dgm:prSet/>
      <dgm:spPr/>
      <dgm:t>
        <a:bodyPr/>
        <a:lstStyle/>
        <a:p>
          <a:endParaRPr lang="en-US"/>
        </a:p>
      </dgm:t>
    </dgm:pt>
    <dgm:pt modelId="{D39A0C5B-0CFC-4649-A307-8621679A4069}" type="sibTrans" cxnId="{107DE4A0-C1F9-1344-8989-DEE72912C434}">
      <dgm:prSet/>
      <dgm:spPr/>
      <dgm:t>
        <a:bodyPr/>
        <a:lstStyle/>
        <a:p>
          <a:endParaRPr lang="en-US"/>
        </a:p>
      </dgm:t>
    </dgm:pt>
    <dgm:pt modelId="{F9A84828-BA5D-4141-95A5-AEAB03E071E8}">
      <dgm:prSet phldrT="[Text]" custT="1"/>
      <dgm:spPr/>
      <dgm:t>
        <a:bodyPr/>
        <a:lstStyle/>
        <a:p>
          <a:r>
            <a:rPr lang="en-US" sz="2000" dirty="0"/>
            <a:t>Attempt to predict from model probabilities and/or introduce buy/sell thresholds</a:t>
          </a:r>
        </a:p>
      </dgm:t>
    </dgm:pt>
    <dgm:pt modelId="{71D8DC35-80CE-0440-A636-C8289AA643A8}" type="parTrans" cxnId="{14DC35F3-B6A1-F84A-8991-F99812546DC0}">
      <dgm:prSet/>
      <dgm:spPr/>
      <dgm:t>
        <a:bodyPr/>
        <a:lstStyle/>
        <a:p>
          <a:endParaRPr lang="en-US"/>
        </a:p>
      </dgm:t>
    </dgm:pt>
    <dgm:pt modelId="{182296A7-0AFF-6048-8812-9BE3F99FBF5D}" type="sibTrans" cxnId="{14DC35F3-B6A1-F84A-8991-F99812546DC0}">
      <dgm:prSet/>
      <dgm:spPr/>
      <dgm:t>
        <a:bodyPr/>
        <a:lstStyle/>
        <a:p>
          <a:endParaRPr lang="en-US"/>
        </a:p>
      </dgm:t>
    </dgm:pt>
    <dgm:pt modelId="{82423DC1-F7BD-3F4A-B6F8-76899757BF31}">
      <dgm:prSet phldrT="[Text]" custT="1"/>
      <dgm:spPr/>
      <dgm:t>
        <a:bodyPr/>
        <a:lstStyle/>
        <a:p>
          <a:r>
            <a:rPr lang="en-US" sz="2000" dirty="0"/>
            <a:t>Investigate if ‘shorting’ is possible with algorithmic trading</a:t>
          </a:r>
        </a:p>
      </dgm:t>
    </dgm:pt>
    <dgm:pt modelId="{BD865A3B-E445-DC48-BC28-681DA5A29745}" type="parTrans" cxnId="{85DCF1C7-D1F5-0741-B19C-03E5361227D5}">
      <dgm:prSet/>
      <dgm:spPr/>
      <dgm:t>
        <a:bodyPr/>
        <a:lstStyle/>
        <a:p>
          <a:endParaRPr lang="en-US"/>
        </a:p>
      </dgm:t>
    </dgm:pt>
    <dgm:pt modelId="{64A9AEAC-C101-E648-943E-664C76E8191B}" type="sibTrans" cxnId="{85DCF1C7-D1F5-0741-B19C-03E5361227D5}">
      <dgm:prSet/>
      <dgm:spPr/>
      <dgm:t>
        <a:bodyPr/>
        <a:lstStyle/>
        <a:p>
          <a:endParaRPr lang="en-US"/>
        </a:p>
      </dgm:t>
    </dgm:pt>
    <dgm:pt modelId="{1E8A24BF-7A85-BB40-996F-825B76486F74}" type="pres">
      <dgm:prSet presAssocID="{80B797A9-3400-CA45-B07C-8EA95707A782}" presName="linearFlow" presStyleCnt="0">
        <dgm:presLayoutVars>
          <dgm:dir/>
          <dgm:animLvl val="lvl"/>
          <dgm:resizeHandles val="exact"/>
        </dgm:presLayoutVars>
      </dgm:prSet>
      <dgm:spPr/>
    </dgm:pt>
    <dgm:pt modelId="{29FEE69E-532F-D547-8780-E67164A4266C}" type="pres">
      <dgm:prSet presAssocID="{F39A617B-7FFC-C54D-B39F-3BFD7961F028}" presName="composite" presStyleCnt="0"/>
      <dgm:spPr/>
    </dgm:pt>
    <dgm:pt modelId="{DC2B9191-397C-7A4B-9A48-DAE072AEBEBF}" type="pres">
      <dgm:prSet presAssocID="{F39A617B-7FFC-C54D-B39F-3BFD7961F028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9B1918A8-6801-0B41-8CCB-FBBB9FAA45C4}" type="pres">
      <dgm:prSet presAssocID="{F39A617B-7FFC-C54D-B39F-3BFD7961F028}" presName="descendantText" presStyleLbl="alignAcc1" presStyleIdx="0" presStyleCnt="4">
        <dgm:presLayoutVars>
          <dgm:bulletEnabled val="1"/>
        </dgm:presLayoutVars>
      </dgm:prSet>
      <dgm:spPr/>
    </dgm:pt>
    <dgm:pt modelId="{FE473154-3EAF-9846-AFB0-37ED174B8DBD}" type="pres">
      <dgm:prSet presAssocID="{AD63917F-13F3-3C48-AD44-4172B488DECB}" presName="sp" presStyleCnt="0"/>
      <dgm:spPr/>
    </dgm:pt>
    <dgm:pt modelId="{BD0E6142-3442-2043-A3BC-B485E5139A42}" type="pres">
      <dgm:prSet presAssocID="{5D4BF1C7-408A-7A47-B452-8DA85299367E}" presName="composite" presStyleCnt="0"/>
      <dgm:spPr/>
    </dgm:pt>
    <dgm:pt modelId="{E4A126B7-0F01-5140-A69B-52B0FC331E25}" type="pres">
      <dgm:prSet presAssocID="{5D4BF1C7-408A-7A47-B452-8DA85299367E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BAEE3C26-0B5C-F842-B295-84D5EF3B8199}" type="pres">
      <dgm:prSet presAssocID="{5D4BF1C7-408A-7A47-B452-8DA85299367E}" presName="descendantText" presStyleLbl="alignAcc1" presStyleIdx="1" presStyleCnt="4">
        <dgm:presLayoutVars>
          <dgm:bulletEnabled val="1"/>
        </dgm:presLayoutVars>
      </dgm:prSet>
      <dgm:spPr/>
    </dgm:pt>
    <dgm:pt modelId="{EA8D2B10-C3B5-3B49-B539-0A6883642EDB}" type="pres">
      <dgm:prSet presAssocID="{F7616742-0623-214E-826A-E1E7F637B188}" presName="sp" presStyleCnt="0"/>
      <dgm:spPr/>
    </dgm:pt>
    <dgm:pt modelId="{64BB39C3-D1C0-7646-94D7-8DCEA6346DE4}" type="pres">
      <dgm:prSet presAssocID="{D4093DAD-574E-B940-AEB1-0F4A6A360566}" presName="composite" presStyleCnt="0"/>
      <dgm:spPr/>
    </dgm:pt>
    <dgm:pt modelId="{A199F538-F3B1-0341-84FB-18497A804B0B}" type="pres">
      <dgm:prSet presAssocID="{D4093DAD-574E-B940-AEB1-0F4A6A36056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47B50E67-0795-B44C-83E9-100C66A6EBFD}" type="pres">
      <dgm:prSet presAssocID="{D4093DAD-574E-B940-AEB1-0F4A6A360566}" presName="descendantText" presStyleLbl="alignAcc1" presStyleIdx="2" presStyleCnt="4">
        <dgm:presLayoutVars>
          <dgm:bulletEnabled val="1"/>
        </dgm:presLayoutVars>
      </dgm:prSet>
      <dgm:spPr/>
    </dgm:pt>
    <dgm:pt modelId="{D9591491-8708-C645-9444-7603A9EC97C5}" type="pres">
      <dgm:prSet presAssocID="{E890020E-A6B2-C84F-9DA2-68F7130F48E5}" presName="sp" presStyleCnt="0"/>
      <dgm:spPr/>
    </dgm:pt>
    <dgm:pt modelId="{DA5A1B3F-3A73-1A40-9B55-A66C5FFB809E}" type="pres">
      <dgm:prSet presAssocID="{195E4A7D-AC6B-FE48-BCE0-674391166BB2}" presName="composite" presStyleCnt="0"/>
      <dgm:spPr/>
    </dgm:pt>
    <dgm:pt modelId="{26287729-1A98-8F46-A5D9-8403A1FA835D}" type="pres">
      <dgm:prSet presAssocID="{195E4A7D-AC6B-FE48-BCE0-674391166BB2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70261690-3D5A-094A-B7B7-EF9A0A188AF5}" type="pres">
      <dgm:prSet presAssocID="{195E4A7D-AC6B-FE48-BCE0-674391166BB2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A8635E02-A1E4-F446-9D9F-0512114A0CE3}" type="presOf" srcId="{F39A617B-7FFC-C54D-B39F-3BFD7961F028}" destId="{DC2B9191-397C-7A4B-9A48-DAE072AEBEBF}" srcOrd="0" destOrd="0" presId="urn:microsoft.com/office/officeart/2005/8/layout/chevron2"/>
    <dgm:cxn modelId="{D2C61712-A45F-2040-B068-75EDDB90877D}" srcId="{5D4BF1C7-408A-7A47-B452-8DA85299367E}" destId="{1C34C768-959E-3248-80D5-8128D4A89978}" srcOrd="0" destOrd="0" parTransId="{8ADF0B24-C1B3-1D4E-A014-AD50C4390A6E}" sibTransId="{940E36EC-E1C0-3B47-B444-C9F6B2B8438D}"/>
    <dgm:cxn modelId="{BB759924-10D0-0E44-8814-2963D77B4D61}" srcId="{80B797A9-3400-CA45-B07C-8EA95707A782}" destId="{F39A617B-7FFC-C54D-B39F-3BFD7961F028}" srcOrd="0" destOrd="0" parTransId="{4854AECD-CAD1-5544-B740-8B0315ABC846}" sibTransId="{AD63917F-13F3-3C48-AD44-4172B488DECB}"/>
    <dgm:cxn modelId="{B545AD3D-B92C-AD41-AB93-9FF0BD290914}" type="presOf" srcId="{F9A84828-BA5D-4141-95A5-AEAB03E071E8}" destId="{47B50E67-0795-B44C-83E9-100C66A6EBFD}" srcOrd="0" destOrd="1" presId="urn:microsoft.com/office/officeart/2005/8/layout/chevron2"/>
    <dgm:cxn modelId="{C1E9764A-CBDC-5E40-A21A-008B5FDAAC62}" type="presOf" srcId="{D4093DAD-574E-B940-AEB1-0F4A6A360566}" destId="{A199F538-F3B1-0341-84FB-18497A804B0B}" srcOrd="0" destOrd="0" presId="urn:microsoft.com/office/officeart/2005/8/layout/chevron2"/>
    <dgm:cxn modelId="{785C7154-9DAD-CD46-A592-FDDE3B7236F6}" type="presOf" srcId="{195E4A7D-AC6B-FE48-BCE0-674391166BB2}" destId="{26287729-1A98-8F46-A5D9-8403A1FA835D}" srcOrd="0" destOrd="0" presId="urn:microsoft.com/office/officeart/2005/8/layout/chevron2"/>
    <dgm:cxn modelId="{88D2B15A-4C56-6747-826A-E663C1E1121C}" srcId="{D4093DAD-574E-B940-AEB1-0F4A6A360566}" destId="{112D05C8-EB42-C243-AE70-7068132422EB}" srcOrd="0" destOrd="0" parTransId="{E4291717-FE86-0D43-8C93-4D379C4B0E58}" sibTransId="{B61EF5CB-4767-D14B-A4D2-992236D301DF}"/>
    <dgm:cxn modelId="{60BBA997-C243-5D4E-BCBE-87F9B9841B33}" srcId="{80B797A9-3400-CA45-B07C-8EA95707A782}" destId="{195E4A7D-AC6B-FE48-BCE0-674391166BB2}" srcOrd="3" destOrd="0" parTransId="{8B9596D5-8F47-A64C-9D15-B92EBD83A5F6}" sibTransId="{F7A090D7-E4BD-F349-9B32-EBDB5F9CAB08}"/>
    <dgm:cxn modelId="{107DE4A0-C1F9-1344-8989-DEE72912C434}" srcId="{D4093DAD-574E-B940-AEB1-0F4A6A360566}" destId="{85DDBB87-E197-7D45-8C3F-E245CFF465CD}" srcOrd="2" destOrd="0" parTransId="{27962574-FA6C-1746-857E-DDA45A1A166F}" sibTransId="{D39A0C5B-0CFC-4649-A307-8621679A4069}"/>
    <dgm:cxn modelId="{EAE173A5-3613-DD4D-A680-32FBBB78A88E}" type="presOf" srcId="{BAA37156-6E62-4249-A56E-D6DE68650C57}" destId="{70261690-3D5A-094A-B7B7-EF9A0A188AF5}" srcOrd="0" destOrd="0" presId="urn:microsoft.com/office/officeart/2005/8/layout/chevron2"/>
    <dgm:cxn modelId="{196209A8-8A1A-7842-8DE3-3DFE8F457F92}" type="presOf" srcId="{82423DC1-F7BD-3F4A-B6F8-76899757BF31}" destId="{70261690-3D5A-094A-B7B7-EF9A0A188AF5}" srcOrd="0" destOrd="1" presId="urn:microsoft.com/office/officeart/2005/8/layout/chevron2"/>
    <dgm:cxn modelId="{B89AA1B1-E866-D448-9284-4B0495933C35}" srcId="{195E4A7D-AC6B-FE48-BCE0-674391166BB2}" destId="{BAA37156-6E62-4249-A56E-D6DE68650C57}" srcOrd="0" destOrd="0" parTransId="{24C469E8-7DDA-0740-AC8A-88D7EC79D501}" sibTransId="{DBE1F364-A84E-A149-A341-E308228A0742}"/>
    <dgm:cxn modelId="{39AAB7BE-5789-AE42-8948-FE71D407174D}" type="presOf" srcId="{5D4BF1C7-408A-7A47-B452-8DA85299367E}" destId="{E4A126B7-0F01-5140-A69B-52B0FC331E25}" srcOrd="0" destOrd="0" presId="urn:microsoft.com/office/officeart/2005/8/layout/chevron2"/>
    <dgm:cxn modelId="{C92FDDC7-0917-7540-8B96-BD6CADF9241F}" type="presOf" srcId="{85DDBB87-E197-7D45-8C3F-E245CFF465CD}" destId="{47B50E67-0795-B44C-83E9-100C66A6EBFD}" srcOrd="0" destOrd="2" presId="urn:microsoft.com/office/officeart/2005/8/layout/chevron2"/>
    <dgm:cxn modelId="{85DCF1C7-D1F5-0741-B19C-03E5361227D5}" srcId="{195E4A7D-AC6B-FE48-BCE0-674391166BB2}" destId="{82423DC1-F7BD-3F4A-B6F8-76899757BF31}" srcOrd="1" destOrd="0" parTransId="{BD865A3B-E445-DC48-BC28-681DA5A29745}" sibTransId="{64A9AEAC-C101-E648-943E-664C76E8191B}"/>
    <dgm:cxn modelId="{AE85A3D5-2D88-F142-903B-A52B2FDBDF49}" srcId="{80B797A9-3400-CA45-B07C-8EA95707A782}" destId="{5D4BF1C7-408A-7A47-B452-8DA85299367E}" srcOrd="1" destOrd="0" parTransId="{4AEDBB9D-FE8E-7340-B2E4-2CD664280E49}" sibTransId="{F7616742-0623-214E-826A-E1E7F637B188}"/>
    <dgm:cxn modelId="{A7CDD7D7-526D-0D49-A460-3B4F52BADDE5}" type="presOf" srcId="{80B797A9-3400-CA45-B07C-8EA95707A782}" destId="{1E8A24BF-7A85-BB40-996F-825B76486F74}" srcOrd="0" destOrd="0" presId="urn:microsoft.com/office/officeart/2005/8/layout/chevron2"/>
    <dgm:cxn modelId="{E18385E1-1E82-6048-B182-D6A1D8B6260B}" type="presOf" srcId="{112D05C8-EB42-C243-AE70-7068132422EB}" destId="{47B50E67-0795-B44C-83E9-100C66A6EBFD}" srcOrd="0" destOrd="0" presId="urn:microsoft.com/office/officeart/2005/8/layout/chevron2"/>
    <dgm:cxn modelId="{00DED8E4-DFB3-D044-9C0D-D979BCB1372D}" type="presOf" srcId="{1C34C768-959E-3248-80D5-8128D4A89978}" destId="{BAEE3C26-0B5C-F842-B295-84D5EF3B8199}" srcOrd="0" destOrd="0" presId="urn:microsoft.com/office/officeart/2005/8/layout/chevron2"/>
    <dgm:cxn modelId="{938E73EA-BB54-654A-BA00-4D54BC12417C}" type="presOf" srcId="{387F8D17-5F2F-6F43-99BC-8A91F7E98A79}" destId="{9B1918A8-6801-0B41-8CCB-FBBB9FAA45C4}" srcOrd="0" destOrd="0" presId="urn:microsoft.com/office/officeart/2005/8/layout/chevron2"/>
    <dgm:cxn modelId="{14DC35F3-B6A1-F84A-8991-F99812546DC0}" srcId="{D4093DAD-574E-B940-AEB1-0F4A6A360566}" destId="{F9A84828-BA5D-4141-95A5-AEAB03E071E8}" srcOrd="1" destOrd="0" parTransId="{71D8DC35-80CE-0440-A636-C8289AA643A8}" sibTransId="{182296A7-0AFF-6048-8812-9BE3F99FBF5D}"/>
    <dgm:cxn modelId="{FA207BFC-D934-5148-8ED6-6CCD559622FE}" srcId="{F39A617B-7FFC-C54D-B39F-3BFD7961F028}" destId="{387F8D17-5F2F-6F43-99BC-8A91F7E98A79}" srcOrd="0" destOrd="0" parTransId="{3DFF8343-5108-A942-97E7-BEDA1401B13A}" sibTransId="{8D47BA40-2294-A944-857C-FE6508E3FA14}"/>
    <dgm:cxn modelId="{37667BFE-13F0-4040-B8DD-BC3F6E8DAAD0}" srcId="{80B797A9-3400-CA45-B07C-8EA95707A782}" destId="{D4093DAD-574E-B940-AEB1-0F4A6A360566}" srcOrd="2" destOrd="0" parTransId="{2BD58864-6FA0-4D48-AEEA-979E497C7A04}" sibTransId="{E890020E-A6B2-C84F-9DA2-68F7130F48E5}"/>
    <dgm:cxn modelId="{F3DEE56A-926E-7D47-9D3D-FB9524324409}" type="presParOf" srcId="{1E8A24BF-7A85-BB40-996F-825B76486F74}" destId="{29FEE69E-532F-D547-8780-E67164A4266C}" srcOrd="0" destOrd="0" presId="urn:microsoft.com/office/officeart/2005/8/layout/chevron2"/>
    <dgm:cxn modelId="{50D5C485-53BD-AE4F-9829-A5B1944F5572}" type="presParOf" srcId="{29FEE69E-532F-D547-8780-E67164A4266C}" destId="{DC2B9191-397C-7A4B-9A48-DAE072AEBEBF}" srcOrd="0" destOrd="0" presId="urn:microsoft.com/office/officeart/2005/8/layout/chevron2"/>
    <dgm:cxn modelId="{6F682928-2B52-0E47-910D-524CBD2D8D02}" type="presParOf" srcId="{29FEE69E-532F-D547-8780-E67164A4266C}" destId="{9B1918A8-6801-0B41-8CCB-FBBB9FAA45C4}" srcOrd="1" destOrd="0" presId="urn:microsoft.com/office/officeart/2005/8/layout/chevron2"/>
    <dgm:cxn modelId="{BA6AD1D0-CD85-3B46-8940-1D80B826EB37}" type="presParOf" srcId="{1E8A24BF-7A85-BB40-996F-825B76486F74}" destId="{FE473154-3EAF-9846-AFB0-37ED174B8DBD}" srcOrd="1" destOrd="0" presId="urn:microsoft.com/office/officeart/2005/8/layout/chevron2"/>
    <dgm:cxn modelId="{C19B7DEE-B6AB-8642-A381-C354EA619361}" type="presParOf" srcId="{1E8A24BF-7A85-BB40-996F-825B76486F74}" destId="{BD0E6142-3442-2043-A3BC-B485E5139A42}" srcOrd="2" destOrd="0" presId="urn:microsoft.com/office/officeart/2005/8/layout/chevron2"/>
    <dgm:cxn modelId="{C91A6141-BA86-FA41-A289-09CDA1E2EFB6}" type="presParOf" srcId="{BD0E6142-3442-2043-A3BC-B485E5139A42}" destId="{E4A126B7-0F01-5140-A69B-52B0FC331E25}" srcOrd="0" destOrd="0" presId="urn:microsoft.com/office/officeart/2005/8/layout/chevron2"/>
    <dgm:cxn modelId="{43EB6EB6-B7CB-3742-A704-5A7D11B8F9D9}" type="presParOf" srcId="{BD0E6142-3442-2043-A3BC-B485E5139A42}" destId="{BAEE3C26-0B5C-F842-B295-84D5EF3B8199}" srcOrd="1" destOrd="0" presId="urn:microsoft.com/office/officeart/2005/8/layout/chevron2"/>
    <dgm:cxn modelId="{C8BF3742-CC22-4D4D-9DAE-79E93F856967}" type="presParOf" srcId="{1E8A24BF-7A85-BB40-996F-825B76486F74}" destId="{EA8D2B10-C3B5-3B49-B539-0A6883642EDB}" srcOrd="3" destOrd="0" presId="urn:microsoft.com/office/officeart/2005/8/layout/chevron2"/>
    <dgm:cxn modelId="{BB2E85B5-1479-C345-8C16-137FCE322201}" type="presParOf" srcId="{1E8A24BF-7A85-BB40-996F-825B76486F74}" destId="{64BB39C3-D1C0-7646-94D7-8DCEA6346DE4}" srcOrd="4" destOrd="0" presId="urn:microsoft.com/office/officeart/2005/8/layout/chevron2"/>
    <dgm:cxn modelId="{9508210B-E90B-C947-ADC2-291C03F67307}" type="presParOf" srcId="{64BB39C3-D1C0-7646-94D7-8DCEA6346DE4}" destId="{A199F538-F3B1-0341-84FB-18497A804B0B}" srcOrd="0" destOrd="0" presId="urn:microsoft.com/office/officeart/2005/8/layout/chevron2"/>
    <dgm:cxn modelId="{93AF2BA8-3B1F-F64F-BEA0-A043B01357E0}" type="presParOf" srcId="{64BB39C3-D1C0-7646-94D7-8DCEA6346DE4}" destId="{47B50E67-0795-B44C-83E9-100C66A6EBFD}" srcOrd="1" destOrd="0" presId="urn:microsoft.com/office/officeart/2005/8/layout/chevron2"/>
    <dgm:cxn modelId="{0FE85326-F5B1-E843-8746-C762C8D2072B}" type="presParOf" srcId="{1E8A24BF-7A85-BB40-996F-825B76486F74}" destId="{D9591491-8708-C645-9444-7603A9EC97C5}" srcOrd="5" destOrd="0" presId="urn:microsoft.com/office/officeart/2005/8/layout/chevron2"/>
    <dgm:cxn modelId="{077E7586-44E0-8C43-BFB1-BAB28D113801}" type="presParOf" srcId="{1E8A24BF-7A85-BB40-996F-825B76486F74}" destId="{DA5A1B3F-3A73-1A40-9B55-A66C5FFB809E}" srcOrd="6" destOrd="0" presId="urn:microsoft.com/office/officeart/2005/8/layout/chevron2"/>
    <dgm:cxn modelId="{2D9775B1-AD69-CA49-81DE-A65913997B5C}" type="presParOf" srcId="{DA5A1B3F-3A73-1A40-9B55-A66C5FFB809E}" destId="{26287729-1A98-8F46-A5D9-8403A1FA835D}" srcOrd="0" destOrd="0" presId="urn:microsoft.com/office/officeart/2005/8/layout/chevron2"/>
    <dgm:cxn modelId="{D93F3595-7364-A34C-959E-5A10D3073537}" type="presParOf" srcId="{DA5A1B3F-3A73-1A40-9B55-A66C5FFB809E}" destId="{70261690-3D5A-094A-B7B7-EF9A0A188AF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2CE11A7-9859-EA4F-92F8-9AC965EDFEC4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15544329-CF9F-0A4E-8F19-94B93313B364}">
      <dgm:prSet phldrT="[Text]"/>
      <dgm:spPr/>
      <dgm:t>
        <a:bodyPr/>
        <a:lstStyle/>
        <a:p>
          <a:r>
            <a:rPr lang="en-US" dirty="0"/>
            <a:t>Prepare price data</a:t>
          </a:r>
        </a:p>
      </dgm:t>
    </dgm:pt>
    <dgm:pt modelId="{B7AD9962-7E3B-D541-865C-ED1A8D829EAD}" type="parTrans" cxnId="{0660B7AA-2F45-3346-B3B6-1B2CF75754C7}">
      <dgm:prSet/>
      <dgm:spPr/>
      <dgm:t>
        <a:bodyPr/>
        <a:lstStyle/>
        <a:p>
          <a:endParaRPr lang="en-US"/>
        </a:p>
      </dgm:t>
    </dgm:pt>
    <dgm:pt modelId="{6233E334-B1DC-0D46-AC08-26C2DF64C204}" type="sibTrans" cxnId="{0660B7AA-2F45-3346-B3B6-1B2CF75754C7}">
      <dgm:prSet/>
      <dgm:spPr/>
      <dgm:t>
        <a:bodyPr/>
        <a:lstStyle/>
        <a:p>
          <a:endParaRPr lang="en-US"/>
        </a:p>
      </dgm:t>
    </dgm:pt>
    <dgm:pt modelId="{544224C1-90E9-C544-95E5-4EAF728DE188}">
      <dgm:prSet phldrT="[Text]"/>
      <dgm:spPr/>
      <dgm:t>
        <a:bodyPr/>
        <a:lstStyle/>
        <a:p>
          <a:r>
            <a:rPr lang="en-US" dirty="0"/>
            <a:t>Machine Learning Models</a:t>
          </a:r>
        </a:p>
      </dgm:t>
    </dgm:pt>
    <dgm:pt modelId="{799317E4-F99E-0249-973D-54229B6D19E5}" type="parTrans" cxnId="{F1A3E0CC-C64F-514C-B217-1BCD24B88CD2}">
      <dgm:prSet/>
      <dgm:spPr/>
      <dgm:t>
        <a:bodyPr/>
        <a:lstStyle/>
        <a:p>
          <a:endParaRPr lang="en-US"/>
        </a:p>
      </dgm:t>
    </dgm:pt>
    <dgm:pt modelId="{C309878B-7E42-A945-B209-3542D1BBDC40}" type="sibTrans" cxnId="{F1A3E0CC-C64F-514C-B217-1BCD24B88CD2}">
      <dgm:prSet/>
      <dgm:spPr/>
      <dgm:t>
        <a:bodyPr/>
        <a:lstStyle/>
        <a:p>
          <a:endParaRPr lang="en-US"/>
        </a:p>
      </dgm:t>
    </dgm:pt>
    <dgm:pt modelId="{5CEE7D36-6D31-0344-AE62-1ABE687599DE}">
      <dgm:prSet phldrT="[Text]"/>
      <dgm:spPr/>
      <dgm:t>
        <a:bodyPr/>
        <a:lstStyle/>
        <a:p>
          <a:r>
            <a:rPr lang="en-US" dirty="0"/>
            <a:t>Simulate ROI from models</a:t>
          </a:r>
        </a:p>
      </dgm:t>
    </dgm:pt>
    <dgm:pt modelId="{F76A8294-93F7-CD4A-BCC7-52DEE8CED004}" type="parTrans" cxnId="{A5AB3722-4CC2-BB42-A4C9-47B5FF8A22C2}">
      <dgm:prSet/>
      <dgm:spPr/>
      <dgm:t>
        <a:bodyPr/>
        <a:lstStyle/>
        <a:p>
          <a:endParaRPr lang="en-US"/>
        </a:p>
      </dgm:t>
    </dgm:pt>
    <dgm:pt modelId="{F38CAE38-DCF0-A24A-9DE6-F159F837A089}" type="sibTrans" cxnId="{A5AB3722-4CC2-BB42-A4C9-47B5FF8A22C2}">
      <dgm:prSet/>
      <dgm:spPr/>
      <dgm:t>
        <a:bodyPr/>
        <a:lstStyle/>
        <a:p>
          <a:endParaRPr lang="en-US"/>
        </a:p>
      </dgm:t>
    </dgm:pt>
    <dgm:pt modelId="{42E9A950-0EE2-2B4D-B03E-7463B19E0415}" type="pres">
      <dgm:prSet presAssocID="{F2CE11A7-9859-EA4F-92F8-9AC965EDFEC4}" presName="Name0" presStyleCnt="0">
        <dgm:presLayoutVars>
          <dgm:dir/>
          <dgm:resizeHandles val="exact"/>
        </dgm:presLayoutVars>
      </dgm:prSet>
      <dgm:spPr/>
    </dgm:pt>
    <dgm:pt modelId="{1C4DF8C1-D511-4D4D-8E55-A9AE714DB957}" type="pres">
      <dgm:prSet presAssocID="{15544329-CF9F-0A4E-8F19-94B93313B364}" presName="node" presStyleLbl="node1" presStyleIdx="0" presStyleCnt="3" custScaleX="61255" custLinFactNeighborX="39437">
        <dgm:presLayoutVars>
          <dgm:bulletEnabled val="1"/>
        </dgm:presLayoutVars>
      </dgm:prSet>
      <dgm:spPr/>
    </dgm:pt>
    <dgm:pt modelId="{5A3E417B-1504-7143-85DE-082DB267E0F7}" type="pres">
      <dgm:prSet presAssocID="{6233E334-B1DC-0D46-AC08-26C2DF64C204}" presName="sibTrans" presStyleLbl="sibTrans2D1" presStyleIdx="0" presStyleCnt="2" custScaleX="70606"/>
      <dgm:spPr/>
    </dgm:pt>
    <dgm:pt modelId="{69FCE504-EC00-8A4C-91DD-F05F5A4AB844}" type="pres">
      <dgm:prSet presAssocID="{6233E334-B1DC-0D46-AC08-26C2DF64C204}" presName="connectorText" presStyleLbl="sibTrans2D1" presStyleIdx="0" presStyleCnt="2"/>
      <dgm:spPr/>
    </dgm:pt>
    <dgm:pt modelId="{65191FA4-3699-4B42-8A8C-415F5B1332F9}" type="pres">
      <dgm:prSet presAssocID="{544224C1-90E9-C544-95E5-4EAF728DE188}" presName="node" presStyleLbl="node1" presStyleIdx="1" presStyleCnt="3" custScaleX="71779" custLinFactNeighborX="41226">
        <dgm:presLayoutVars>
          <dgm:bulletEnabled val="1"/>
        </dgm:presLayoutVars>
      </dgm:prSet>
      <dgm:spPr/>
    </dgm:pt>
    <dgm:pt modelId="{CA779802-A342-D74C-A1E0-4D0DE494B2A5}" type="pres">
      <dgm:prSet presAssocID="{C309878B-7E42-A945-B209-3542D1BBDC40}" presName="sibTrans" presStyleLbl="sibTrans2D1" presStyleIdx="1" presStyleCnt="2"/>
      <dgm:spPr/>
    </dgm:pt>
    <dgm:pt modelId="{F0DF3FEA-EA98-3348-8ECA-0539DF93A676}" type="pres">
      <dgm:prSet presAssocID="{C309878B-7E42-A945-B209-3542D1BBDC40}" presName="connectorText" presStyleLbl="sibTrans2D1" presStyleIdx="1" presStyleCnt="2"/>
      <dgm:spPr/>
    </dgm:pt>
    <dgm:pt modelId="{9591A512-7734-2E43-A01F-A767350E3B77}" type="pres">
      <dgm:prSet presAssocID="{5CEE7D36-6D31-0344-AE62-1ABE687599DE}" presName="node" presStyleLbl="node1" presStyleIdx="2" presStyleCnt="3">
        <dgm:presLayoutVars>
          <dgm:bulletEnabled val="1"/>
        </dgm:presLayoutVars>
      </dgm:prSet>
      <dgm:spPr/>
    </dgm:pt>
  </dgm:ptLst>
  <dgm:cxnLst>
    <dgm:cxn modelId="{37FED207-49E5-1D4A-ADF1-B8816295460D}" type="presOf" srcId="{C309878B-7E42-A945-B209-3542D1BBDC40}" destId="{CA779802-A342-D74C-A1E0-4D0DE494B2A5}" srcOrd="0" destOrd="0" presId="urn:microsoft.com/office/officeart/2005/8/layout/process1"/>
    <dgm:cxn modelId="{48EA1F09-D3BB-1D46-A66C-CAF21543FDF3}" type="presOf" srcId="{C309878B-7E42-A945-B209-3542D1BBDC40}" destId="{F0DF3FEA-EA98-3348-8ECA-0539DF93A676}" srcOrd="1" destOrd="0" presId="urn:microsoft.com/office/officeart/2005/8/layout/process1"/>
    <dgm:cxn modelId="{C767A00E-1645-164C-A4C9-967C1DE6D755}" type="presOf" srcId="{15544329-CF9F-0A4E-8F19-94B93313B364}" destId="{1C4DF8C1-D511-4D4D-8E55-A9AE714DB957}" srcOrd="0" destOrd="0" presId="urn:microsoft.com/office/officeart/2005/8/layout/process1"/>
    <dgm:cxn modelId="{A5AB3722-4CC2-BB42-A4C9-47B5FF8A22C2}" srcId="{F2CE11A7-9859-EA4F-92F8-9AC965EDFEC4}" destId="{5CEE7D36-6D31-0344-AE62-1ABE687599DE}" srcOrd="2" destOrd="0" parTransId="{F76A8294-93F7-CD4A-BCC7-52DEE8CED004}" sibTransId="{F38CAE38-DCF0-A24A-9DE6-F159F837A089}"/>
    <dgm:cxn modelId="{232C8A49-EFC2-F140-97BC-AD821F4A9C83}" type="presOf" srcId="{5CEE7D36-6D31-0344-AE62-1ABE687599DE}" destId="{9591A512-7734-2E43-A01F-A767350E3B77}" srcOrd="0" destOrd="0" presId="urn:microsoft.com/office/officeart/2005/8/layout/process1"/>
    <dgm:cxn modelId="{9C690D6C-7B42-2F40-96F7-67AD8FA51BB6}" type="presOf" srcId="{F2CE11A7-9859-EA4F-92F8-9AC965EDFEC4}" destId="{42E9A950-0EE2-2B4D-B03E-7463B19E0415}" srcOrd="0" destOrd="0" presId="urn:microsoft.com/office/officeart/2005/8/layout/process1"/>
    <dgm:cxn modelId="{453D418A-1961-AC45-B5F4-2C425E59A500}" type="presOf" srcId="{6233E334-B1DC-0D46-AC08-26C2DF64C204}" destId="{5A3E417B-1504-7143-85DE-082DB267E0F7}" srcOrd="0" destOrd="0" presId="urn:microsoft.com/office/officeart/2005/8/layout/process1"/>
    <dgm:cxn modelId="{572F688B-D601-A34F-9F64-30D7BED471D7}" type="presOf" srcId="{544224C1-90E9-C544-95E5-4EAF728DE188}" destId="{65191FA4-3699-4B42-8A8C-415F5B1332F9}" srcOrd="0" destOrd="0" presId="urn:microsoft.com/office/officeart/2005/8/layout/process1"/>
    <dgm:cxn modelId="{0660B7AA-2F45-3346-B3B6-1B2CF75754C7}" srcId="{F2CE11A7-9859-EA4F-92F8-9AC965EDFEC4}" destId="{15544329-CF9F-0A4E-8F19-94B93313B364}" srcOrd="0" destOrd="0" parTransId="{B7AD9962-7E3B-D541-865C-ED1A8D829EAD}" sibTransId="{6233E334-B1DC-0D46-AC08-26C2DF64C204}"/>
    <dgm:cxn modelId="{F1A3E0CC-C64F-514C-B217-1BCD24B88CD2}" srcId="{F2CE11A7-9859-EA4F-92F8-9AC965EDFEC4}" destId="{544224C1-90E9-C544-95E5-4EAF728DE188}" srcOrd="1" destOrd="0" parTransId="{799317E4-F99E-0249-973D-54229B6D19E5}" sibTransId="{C309878B-7E42-A945-B209-3542D1BBDC40}"/>
    <dgm:cxn modelId="{3F5B51D1-D965-8349-B0C4-7D0CBE3A1988}" type="presOf" srcId="{6233E334-B1DC-0D46-AC08-26C2DF64C204}" destId="{69FCE504-EC00-8A4C-91DD-F05F5A4AB844}" srcOrd="1" destOrd="0" presId="urn:microsoft.com/office/officeart/2005/8/layout/process1"/>
    <dgm:cxn modelId="{19BC1450-DC1C-4D43-B0C6-B57C600AD6BC}" type="presParOf" srcId="{42E9A950-0EE2-2B4D-B03E-7463B19E0415}" destId="{1C4DF8C1-D511-4D4D-8E55-A9AE714DB957}" srcOrd="0" destOrd="0" presId="urn:microsoft.com/office/officeart/2005/8/layout/process1"/>
    <dgm:cxn modelId="{B2EF4EAF-5AEF-5045-BA2B-129A1500AE43}" type="presParOf" srcId="{42E9A950-0EE2-2B4D-B03E-7463B19E0415}" destId="{5A3E417B-1504-7143-85DE-082DB267E0F7}" srcOrd="1" destOrd="0" presId="urn:microsoft.com/office/officeart/2005/8/layout/process1"/>
    <dgm:cxn modelId="{0E201CED-4457-C14F-ABDD-4EBF7B0D002A}" type="presParOf" srcId="{5A3E417B-1504-7143-85DE-082DB267E0F7}" destId="{69FCE504-EC00-8A4C-91DD-F05F5A4AB844}" srcOrd="0" destOrd="0" presId="urn:microsoft.com/office/officeart/2005/8/layout/process1"/>
    <dgm:cxn modelId="{6177D226-641B-FF4B-913F-DA9E38AF4D4D}" type="presParOf" srcId="{42E9A950-0EE2-2B4D-B03E-7463B19E0415}" destId="{65191FA4-3699-4B42-8A8C-415F5B1332F9}" srcOrd="2" destOrd="0" presId="urn:microsoft.com/office/officeart/2005/8/layout/process1"/>
    <dgm:cxn modelId="{D37D1022-533B-E645-A15E-BF0119C37551}" type="presParOf" srcId="{42E9A950-0EE2-2B4D-B03E-7463B19E0415}" destId="{CA779802-A342-D74C-A1E0-4D0DE494B2A5}" srcOrd="3" destOrd="0" presId="urn:microsoft.com/office/officeart/2005/8/layout/process1"/>
    <dgm:cxn modelId="{336DE15B-5052-1046-BE1E-65F3058077F0}" type="presParOf" srcId="{CA779802-A342-D74C-A1E0-4D0DE494B2A5}" destId="{F0DF3FEA-EA98-3348-8ECA-0539DF93A676}" srcOrd="0" destOrd="0" presId="urn:microsoft.com/office/officeart/2005/8/layout/process1"/>
    <dgm:cxn modelId="{C70AF3E6-A8F4-2741-B1F1-480941D8B118}" type="presParOf" srcId="{42E9A950-0EE2-2B4D-B03E-7463B19E0415}" destId="{9591A512-7734-2E43-A01F-A767350E3B7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2B9191-397C-7A4B-9A48-DAE072AEBEBF}">
      <dsp:nvSpPr>
        <dsp:cNvPr id="0" name=""/>
        <dsp:cNvSpPr/>
      </dsp:nvSpPr>
      <dsp:spPr>
        <a:xfrm rot="5400000">
          <a:off x="-178611" y="180323"/>
          <a:ext cx="1190740" cy="833518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Scope</a:t>
          </a:r>
        </a:p>
      </dsp:txBody>
      <dsp:txXfrm rot="-5400000">
        <a:off x="0" y="418471"/>
        <a:ext cx="833518" cy="357222"/>
      </dsp:txXfrm>
    </dsp:sp>
    <dsp:sp modelId="{9B1918A8-6801-0B41-8CCB-FBBB9FAA45C4}">
      <dsp:nvSpPr>
        <dsp:cNvPr id="0" name=""/>
        <dsp:cNvSpPr/>
      </dsp:nvSpPr>
      <dsp:spPr>
        <a:xfrm rot="5400000">
          <a:off x="4982768" y="-4147537"/>
          <a:ext cx="773981" cy="90724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baseline="0" dirty="0"/>
            <a:t>Bitcoin only, testing with a </a:t>
          </a:r>
          <a:r>
            <a:rPr lang="en-US" sz="2000" kern="1200" dirty="0"/>
            <a:t>4 hour time frame</a:t>
          </a:r>
        </a:p>
      </dsp:txBody>
      <dsp:txXfrm rot="-5400000">
        <a:off x="833519" y="39495"/>
        <a:ext cx="9034697" cy="698415"/>
      </dsp:txXfrm>
    </dsp:sp>
    <dsp:sp modelId="{E4A126B7-0F01-5140-A69B-52B0FC331E25}">
      <dsp:nvSpPr>
        <dsp:cNvPr id="0" name=""/>
        <dsp:cNvSpPr/>
      </dsp:nvSpPr>
      <dsp:spPr>
        <a:xfrm rot="5400000">
          <a:off x="-178611" y="1223542"/>
          <a:ext cx="1190740" cy="833518"/>
        </a:xfrm>
        <a:prstGeom prst="chevron">
          <a:avLst/>
        </a:prstGeom>
        <a:solidFill>
          <a:schemeClr val="accent5">
            <a:hueOff val="-1102852"/>
            <a:satOff val="-5923"/>
            <a:lumOff val="2026"/>
            <a:alphaOff val="0"/>
          </a:schemeClr>
        </a:solidFill>
        <a:ln w="15875" cap="flat" cmpd="sng" algn="ctr">
          <a:solidFill>
            <a:schemeClr val="accent5">
              <a:hueOff val="-1102852"/>
              <a:satOff val="-5923"/>
              <a:lumOff val="20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Baseline</a:t>
          </a:r>
        </a:p>
      </dsp:txBody>
      <dsp:txXfrm rot="-5400000">
        <a:off x="0" y="1461690"/>
        <a:ext cx="833518" cy="357222"/>
      </dsp:txXfrm>
    </dsp:sp>
    <dsp:sp modelId="{BAEE3C26-0B5C-F842-B295-84D5EF3B8199}">
      <dsp:nvSpPr>
        <dsp:cNvPr id="0" name=""/>
        <dsp:cNvSpPr/>
      </dsp:nvSpPr>
      <dsp:spPr>
        <a:xfrm rot="5400000">
          <a:off x="4982768" y="-3104318"/>
          <a:ext cx="773981" cy="90724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-1102852"/>
              <a:satOff val="-5923"/>
              <a:lumOff val="20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Create a consolidated view of trading history and calculate existing ROI (including visualization)</a:t>
          </a:r>
        </a:p>
      </dsp:txBody>
      <dsp:txXfrm rot="-5400000">
        <a:off x="833519" y="1082714"/>
        <a:ext cx="9034697" cy="698415"/>
      </dsp:txXfrm>
    </dsp:sp>
    <dsp:sp modelId="{A199F538-F3B1-0341-84FB-18497A804B0B}">
      <dsp:nvSpPr>
        <dsp:cNvPr id="0" name=""/>
        <dsp:cNvSpPr/>
      </dsp:nvSpPr>
      <dsp:spPr>
        <a:xfrm rot="5400000">
          <a:off x="-178611" y="2266761"/>
          <a:ext cx="1190740" cy="833518"/>
        </a:xfrm>
        <a:prstGeom prst="chevron">
          <a:avLst/>
        </a:prstGeom>
        <a:solidFill>
          <a:schemeClr val="accent5">
            <a:hueOff val="-2205704"/>
            <a:satOff val="-11847"/>
            <a:lumOff val="4052"/>
            <a:alphaOff val="0"/>
          </a:schemeClr>
        </a:solidFill>
        <a:ln w="15875" cap="flat" cmpd="sng" algn="ctr">
          <a:solidFill>
            <a:schemeClr val="accent5">
              <a:hueOff val="-2205704"/>
              <a:satOff val="-11847"/>
              <a:lumOff val="40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Algorithms</a:t>
          </a:r>
        </a:p>
      </dsp:txBody>
      <dsp:txXfrm rot="-5400000">
        <a:off x="0" y="2504909"/>
        <a:ext cx="833518" cy="357222"/>
      </dsp:txXfrm>
    </dsp:sp>
    <dsp:sp modelId="{47B50E67-0795-B44C-83E9-100C66A6EBFD}">
      <dsp:nvSpPr>
        <dsp:cNvPr id="0" name=""/>
        <dsp:cNvSpPr/>
      </dsp:nvSpPr>
      <dsp:spPr>
        <a:xfrm rot="5400000">
          <a:off x="4982768" y="-2061099"/>
          <a:ext cx="773981" cy="90724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-2205704"/>
              <a:satOff val="-11847"/>
              <a:lumOff val="40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Understand which trading signals are predictive and which machine learning algorithms are most profitable</a:t>
          </a:r>
        </a:p>
      </dsp:txBody>
      <dsp:txXfrm rot="-5400000">
        <a:off x="833519" y="2125933"/>
        <a:ext cx="9034697" cy="698415"/>
      </dsp:txXfrm>
    </dsp:sp>
    <dsp:sp modelId="{26287729-1A98-8F46-A5D9-8403A1FA835D}">
      <dsp:nvSpPr>
        <dsp:cNvPr id="0" name=""/>
        <dsp:cNvSpPr/>
      </dsp:nvSpPr>
      <dsp:spPr>
        <a:xfrm rot="5400000">
          <a:off x="-178611" y="3309980"/>
          <a:ext cx="1190740" cy="833518"/>
        </a:xfrm>
        <a:prstGeom prst="chevron">
          <a:avLst/>
        </a:prstGeom>
        <a:solidFill>
          <a:schemeClr val="accent5">
            <a:hueOff val="-3308557"/>
            <a:satOff val="-17770"/>
            <a:lumOff val="6078"/>
            <a:alphaOff val="0"/>
          </a:schemeClr>
        </a:solidFill>
        <a:ln w="1587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Automation</a:t>
          </a:r>
        </a:p>
      </dsp:txBody>
      <dsp:txXfrm rot="-5400000">
        <a:off x="0" y="3548128"/>
        <a:ext cx="833518" cy="357222"/>
      </dsp:txXfrm>
    </dsp:sp>
    <dsp:sp modelId="{70261690-3D5A-094A-B7B7-EF9A0A188AF5}">
      <dsp:nvSpPr>
        <dsp:cNvPr id="0" name=""/>
        <dsp:cNvSpPr/>
      </dsp:nvSpPr>
      <dsp:spPr>
        <a:xfrm rot="5400000">
          <a:off x="4982768" y="-1017880"/>
          <a:ext cx="773981" cy="90724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Connect the algorithms to a trading bot and scale</a:t>
          </a:r>
        </a:p>
      </dsp:txBody>
      <dsp:txXfrm rot="-5400000">
        <a:off x="833519" y="3169152"/>
        <a:ext cx="9034697" cy="6984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A126B7-0F01-5140-A69B-52B0FC331E25}">
      <dsp:nvSpPr>
        <dsp:cNvPr id="0" name=""/>
        <dsp:cNvSpPr/>
      </dsp:nvSpPr>
      <dsp:spPr>
        <a:xfrm rot="5400000">
          <a:off x="-133675" y="133675"/>
          <a:ext cx="891169" cy="623818"/>
        </a:xfrm>
        <a:prstGeom prst="chevron">
          <a:avLst/>
        </a:prstGeom>
        <a:solidFill>
          <a:srgbClr val="59C1CC"/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Baseline</a:t>
          </a:r>
        </a:p>
      </dsp:txBody>
      <dsp:txXfrm rot="-5400000">
        <a:off x="1" y="311908"/>
        <a:ext cx="623818" cy="267351"/>
      </dsp:txXfrm>
    </dsp:sp>
    <dsp:sp modelId="{BAEE3C26-0B5C-F842-B295-84D5EF3B8199}">
      <dsp:nvSpPr>
        <dsp:cNvPr id="0" name=""/>
        <dsp:cNvSpPr/>
      </dsp:nvSpPr>
      <dsp:spPr>
        <a:xfrm rot="5400000">
          <a:off x="4975278" y="-4351460"/>
          <a:ext cx="579259" cy="92821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59C1C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Create a consolidated view of trading history and calculate existing ROI (including visualization)</a:t>
          </a:r>
        </a:p>
      </dsp:txBody>
      <dsp:txXfrm rot="-5400000">
        <a:off x="623818" y="28277"/>
        <a:ext cx="9253903" cy="5227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A126B7-0F01-5140-A69B-52B0FC331E25}">
      <dsp:nvSpPr>
        <dsp:cNvPr id="0" name=""/>
        <dsp:cNvSpPr/>
      </dsp:nvSpPr>
      <dsp:spPr>
        <a:xfrm rot="5400000">
          <a:off x="-133675" y="133675"/>
          <a:ext cx="891169" cy="623818"/>
        </a:xfrm>
        <a:prstGeom prst="chevron">
          <a:avLst/>
        </a:prstGeom>
        <a:solidFill>
          <a:srgbClr val="68CAB9"/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Algorithms</a:t>
          </a:r>
        </a:p>
      </dsp:txBody>
      <dsp:txXfrm rot="-5400000">
        <a:off x="1" y="311908"/>
        <a:ext cx="623818" cy="267351"/>
      </dsp:txXfrm>
    </dsp:sp>
    <dsp:sp modelId="{BAEE3C26-0B5C-F842-B295-84D5EF3B8199}">
      <dsp:nvSpPr>
        <dsp:cNvPr id="0" name=""/>
        <dsp:cNvSpPr/>
      </dsp:nvSpPr>
      <dsp:spPr>
        <a:xfrm rot="5400000">
          <a:off x="4975278" y="-4351460"/>
          <a:ext cx="579259" cy="92821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68CAB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Understand which trading signals are predictive and which machine learning algorithms are most profitable</a:t>
          </a:r>
        </a:p>
      </dsp:txBody>
      <dsp:txXfrm rot="-5400000">
        <a:off x="623818" y="28277"/>
        <a:ext cx="9253903" cy="52270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A126B7-0F01-5140-A69B-52B0FC331E25}">
      <dsp:nvSpPr>
        <dsp:cNvPr id="0" name=""/>
        <dsp:cNvSpPr/>
      </dsp:nvSpPr>
      <dsp:spPr>
        <a:xfrm rot="5400000">
          <a:off x="-133675" y="133675"/>
          <a:ext cx="891169" cy="623818"/>
        </a:xfrm>
        <a:prstGeom prst="chevron">
          <a:avLst/>
        </a:prstGeom>
        <a:solidFill>
          <a:srgbClr val="68CAB9"/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Algorithms</a:t>
          </a:r>
        </a:p>
      </dsp:txBody>
      <dsp:txXfrm rot="-5400000">
        <a:off x="1" y="311908"/>
        <a:ext cx="623818" cy="267351"/>
      </dsp:txXfrm>
    </dsp:sp>
    <dsp:sp modelId="{BAEE3C26-0B5C-F842-B295-84D5EF3B8199}">
      <dsp:nvSpPr>
        <dsp:cNvPr id="0" name=""/>
        <dsp:cNvSpPr/>
      </dsp:nvSpPr>
      <dsp:spPr>
        <a:xfrm rot="5400000">
          <a:off x="4975278" y="-4351460"/>
          <a:ext cx="579259" cy="928218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68CAB9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Understand which trading signals are predictive and which machine learning algorithms are most profitable</a:t>
          </a:r>
        </a:p>
      </dsp:txBody>
      <dsp:txXfrm rot="-5400000">
        <a:off x="623818" y="28277"/>
        <a:ext cx="9253903" cy="52270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2B9191-397C-7A4B-9A48-DAE072AEBEBF}">
      <dsp:nvSpPr>
        <dsp:cNvPr id="0" name=""/>
        <dsp:cNvSpPr/>
      </dsp:nvSpPr>
      <dsp:spPr>
        <a:xfrm rot="5400000">
          <a:off x="-178436" y="182258"/>
          <a:ext cx="1189577" cy="83270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Scope</a:t>
          </a:r>
        </a:p>
      </dsp:txBody>
      <dsp:txXfrm rot="-5400000">
        <a:off x="1" y="420173"/>
        <a:ext cx="832704" cy="356873"/>
      </dsp:txXfrm>
    </dsp:sp>
    <dsp:sp modelId="{9B1918A8-6801-0B41-8CCB-FBBB9FAA45C4}">
      <dsp:nvSpPr>
        <dsp:cNvPr id="0" name=""/>
        <dsp:cNvSpPr/>
      </dsp:nvSpPr>
      <dsp:spPr>
        <a:xfrm rot="5400000">
          <a:off x="4754933" y="-3918407"/>
          <a:ext cx="773225" cy="861768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baseline="0" dirty="0"/>
            <a:t>Try other timeframes (1 day and 1 week)</a:t>
          </a:r>
          <a:endParaRPr lang="en-US" sz="2000" kern="1200" dirty="0"/>
        </a:p>
      </dsp:txBody>
      <dsp:txXfrm rot="-5400000">
        <a:off x="832704" y="41568"/>
        <a:ext cx="8579938" cy="697733"/>
      </dsp:txXfrm>
    </dsp:sp>
    <dsp:sp modelId="{E4A126B7-0F01-5140-A69B-52B0FC331E25}">
      <dsp:nvSpPr>
        <dsp:cNvPr id="0" name=""/>
        <dsp:cNvSpPr/>
      </dsp:nvSpPr>
      <dsp:spPr>
        <a:xfrm rot="5400000">
          <a:off x="-178436" y="1224458"/>
          <a:ext cx="1189577" cy="832704"/>
        </a:xfrm>
        <a:prstGeom prst="chevron">
          <a:avLst/>
        </a:prstGeom>
        <a:solidFill>
          <a:schemeClr val="accent5">
            <a:hueOff val="-1102852"/>
            <a:satOff val="-5923"/>
            <a:lumOff val="2026"/>
            <a:alphaOff val="0"/>
          </a:schemeClr>
        </a:solidFill>
        <a:ln w="15875" cap="flat" cmpd="sng" algn="ctr">
          <a:solidFill>
            <a:schemeClr val="accent5">
              <a:hueOff val="-1102852"/>
              <a:satOff val="-5923"/>
              <a:lumOff val="20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Baseline</a:t>
          </a:r>
        </a:p>
      </dsp:txBody>
      <dsp:txXfrm rot="-5400000">
        <a:off x="1" y="1462373"/>
        <a:ext cx="832704" cy="356873"/>
      </dsp:txXfrm>
    </dsp:sp>
    <dsp:sp modelId="{BAEE3C26-0B5C-F842-B295-84D5EF3B8199}">
      <dsp:nvSpPr>
        <dsp:cNvPr id="0" name=""/>
        <dsp:cNvSpPr/>
      </dsp:nvSpPr>
      <dsp:spPr>
        <a:xfrm rot="5400000">
          <a:off x="4754933" y="-2876207"/>
          <a:ext cx="773225" cy="861768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-1102852"/>
              <a:satOff val="-5923"/>
              <a:lumOff val="20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Calculate ROI on individual trades to enable an understanding of trading success</a:t>
          </a:r>
        </a:p>
      </dsp:txBody>
      <dsp:txXfrm rot="-5400000">
        <a:off x="832704" y="1083768"/>
        <a:ext cx="8579938" cy="697733"/>
      </dsp:txXfrm>
    </dsp:sp>
    <dsp:sp modelId="{A199F538-F3B1-0341-84FB-18497A804B0B}">
      <dsp:nvSpPr>
        <dsp:cNvPr id="0" name=""/>
        <dsp:cNvSpPr/>
      </dsp:nvSpPr>
      <dsp:spPr>
        <a:xfrm rot="5400000">
          <a:off x="-178436" y="2266658"/>
          <a:ext cx="1189577" cy="832704"/>
        </a:xfrm>
        <a:prstGeom prst="chevron">
          <a:avLst/>
        </a:prstGeom>
        <a:solidFill>
          <a:schemeClr val="accent5">
            <a:hueOff val="-2205704"/>
            <a:satOff val="-11847"/>
            <a:lumOff val="4052"/>
            <a:alphaOff val="0"/>
          </a:schemeClr>
        </a:solidFill>
        <a:ln w="15875" cap="flat" cmpd="sng" algn="ctr">
          <a:solidFill>
            <a:schemeClr val="accent5">
              <a:hueOff val="-2205704"/>
              <a:satOff val="-11847"/>
              <a:lumOff val="40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Algorithms</a:t>
          </a:r>
        </a:p>
      </dsp:txBody>
      <dsp:txXfrm rot="-5400000">
        <a:off x="1" y="2504573"/>
        <a:ext cx="832704" cy="356873"/>
      </dsp:txXfrm>
    </dsp:sp>
    <dsp:sp modelId="{47B50E67-0795-B44C-83E9-100C66A6EBFD}">
      <dsp:nvSpPr>
        <dsp:cNvPr id="0" name=""/>
        <dsp:cNvSpPr/>
      </dsp:nvSpPr>
      <dsp:spPr>
        <a:xfrm rot="5400000">
          <a:off x="4754933" y="-1834007"/>
          <a:ext cx="773225" cy="861768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-2205704"/>
              <a:satOff val="-11847"/>
              <a:lumOff val="40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Try additional features, tune existing models further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Attempt to predict from model probabilities and/or introduce buy/sell thresholds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Try time series models</a:t>
          </a:r>
        </a:p>
      </dsp:txBody>
      <dsp:txXfrm rot="-5400000">
        <a:off x="832704" y="2125968"/>
        <a:ext cx="8579938" cy="697733"/>
      </dsp:txXfrm>
    </dsp:sp>
    <dsp:sp modelId="{26287729-1A98-8F46-A5D9-8403A1FA835D}">
      <dsp:nvSpPr>
        <dsp:cNvPr id="0" name=""/>
        <dsp:cNvSpPr/>
      </dsp:nvSpPr>
      <dsp:spPr>
        <a:xfrm rot="5400000">
          <a:off x="-178436" y="3308859"/>
          <a:ext cx="1189577" cy="832704"/>
        </a:xfrm>
        <a:prstGeom prst="chevron">
          <a:avLst/>
        </a:prstGeom>
        <a:solidFill>
          <a:schemeClr val="accent5">
            <a:hueOff val="-3308557"/>
            <a:satOff val="-17770"/>
            <a:lumOff val="6078"/>
            <a:alphaOff val="0"/>
          </a:schemeClr>
        </a:solidFill>
        <a:ln w="1587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Automation</a:t>
          </a:r>
        </a:p>
      </dsp:txBody>
      <dsp:txXfrm rot="-5400000">
        <a:off x="1" y="3546774"/>
        <a:ext cx="832704" cy="356873"/>
      </dsp:txXfrm>
    </dsp:sp>
    <dsp:sp modelId="{70261690-3D5A-094A-B7B7-EF9A0A188AF5}">
      <dsp:nvSpPr>
        <dsp:cNvPr id="0" name=""/>
        <dsp:cNvSpPr/>
      </dsp:nvSpPr>
      <dsp:spPr>
        <a:xfrm rot="5400000">
          <a:off x="4754933" y="-791807"/>
          <a:ext cx="773225" cy="861768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Connect the algorithms to a trading bot and scale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Investigate if ‘shorting’ is possible with algorithmic trading</a:t>
          </a:r>
        </a:p>
      </dsp:txBody>
      <dsp:txXfrm rot="-5400000">
        <a:off x="832704" y="3168168"/>
        <a:ext cx="8579938" cy="69773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4DF8C1-D511-4D4D-8E55-A9AE714DB957}">
      <dsp:nvSpPr>
        <dsp:cNvPr id="0" name=""/>
        <dsp:cNvSpPr/>
      </dsp:nvSpPr>
      <dsp:spPr>
        <a:xfrm>
          <a:off x="616947" y="0"/>
          <a:ext cx="1687107" cy="5572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Prepare price data</a:t>
          </a:r>
        </a:p>
      </dsp:txBody>
      <dsp:txXfrm>
        <a:off x="633267" y="16320"/>
        <a:ext cx="1654467" cy="524572"/>
      </dsp:txXfrm>
    </dsp:sp>
    <dsp:sp modelId="{5A3E417B-1504-7143-85DE-082DB267E0F7}">
      <dsp:nvSpPr>
        <dsp:cNvPr id="0" name=""/>
        <dsp:cNvSpPr/>
      </dsp:nvSpPr>
      <dsp:spPr>
        <a:xfrm>
          <a:off x="2612447" y="0"/>
          <a:ext cx="351956" cy="5572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2612447" y="111442"/>
        <a:ext cx="246369" cy="334328"/>
      </dsp:txXfrm>
    </dsp:sp>
    <dsp:sp modelId="{65191FA4-3699-4B42-8A8C-415F5B1332F9}">
      <dsp:nvSpPr>
        <dsp:cNvPr id="0" name=""/>
        <dsp:cNvSpPr/>
      </dsp:nvSpPr>
      <dsp:spPr>
        <a:xfrm>
          <a:off x="3244581" y="0"/>
          <a:ext cx="1976963" cy="5572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Machine Learning Models</a:t>
          </a:r>
        </a:p>
      </dsp:txBody>
      <dsp:txXfrm>
        <a:off x="3260901" y="16320"/>
        <a:ext cx="1944323" cy="524572"/>
      </dsp:txXfrm>
    </dsp:sp>
    <dsp:sp modelId="{CA779802-A342-D74C-A1E0-4D0DE494B2A5}">
      <dsp:nvSpPr>
        <dsp:cNvPr id="0" name=""/>
        <dsp:cNvSpPr/>
      </dsp:nvSpPr>
      <dsp:spPr>
        <a:xfrm>
          <a:off x="5383422" y="0"/>
          <a:ext cx="343180" cy="5572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5383422" y="111442"/>
        <a:ext cx="240226" cy="334328"/>
      </dsp:txXfrm>
    </dsp:sp>
    <dsp:sp modelId="{9591A512-7734-2E43-A01F-A767350E3B77}">
      <dsp:nvSpPr>
        <dsp:cNvPr id="0" name=""/>
        <dsp:cNvSpPr/>
      </dsp:nvSpPr>
      <dsp:spPr>
        <a:xfrm>
          <a:off x="5869055" y="0"/>
          <a:ext cx="2754236" cy="5572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Simulate ROI from models</a:t>
          </a:r>
        </a:p>
      </dsp:txBody>
      <dsp:txXfrm>
        <a:off x="5885375" y="16320"/>
        <a:ext cx="2721596" cy="5245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338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D92AF77-A4DA-3141-BB30-D996CD752962}"/>
              </a:ext>
            </a:extLst>
          </p:cNvPr>
          <p:cNvSpPr/>
          <p:nvPr userDrawn="1"/>
        </p:nvSpPr>
        <p:spPr>
          <a:xfrm>
            <a:off x="323056" y="292661"/>
            <a:ext cx="11545888" cy="627267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diagramLayout" Target="../diagrams/layout4.xml"/><Relationship Id="rId7" Type="http://schemas.openxmlformats.org/officeDocument/2006/relationships/image" Target="../media/image7.tiff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10" Type="http://schemas.openxmlformats.org/officeDocument/2006/relationships/image" Target="../media/image10.tiff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D0438-FF56-BB4D-BC56-EAEBC4F962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Cryptocurrency algorithmic trading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DE917-9694-6F4D-8ECB-2C4721659B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Tyrone Hunt</a:t>
            </a:r>
          </a:p>
          <a:p>
            <a:r>
              <a:rPr lang="en-US" dirty="0"/>
              <a:t>July 2018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1316EF-5540-124B-9B85-F1453ACEB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9795" y="4112570"/>
            <a:ext cx="5902872" cy="247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320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D0438-FF56-BB4D-BC56-EAEBC4F962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 report</a:t>
            </a:r>
          </a:p>
        </p:txBody>
      </p:sp>
    </p:spTree>
    <p:extLst>
      <p:ext uri="{BB962C8B-B14F-4D97-AF65-F5344CB8AC3E}">
        <p14:creationId xmlns:p14="http://schemas.microsoft.com/office/powerpoint/2010/main" val="1572242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038D5-0759-0743-9116-3B8310444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Data processes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200ED2F-DE10-F849-9BEA-FDEB31C9C3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7071950"/>
              </p:ext>
            </p:extLst>
          </p:nvPr>
        </p:nvGraphicFramePr>
        <p:xfrm>
          <a:off x="2935290" y="1539876"/>
          <a:ext cx="8624887" cy="557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0A713B7-854D-9147-945F-03F2416EB09D}"/>
              </a:ext>
            </a:extLst>
          </p:cNvPr>
          <p:cNvSpPr/>
          <p:nvPr/>
        </p:nvSpPr>
        <p:spPr>
          <a:xfrm>
            <a:off x="3494090" y="2304534"/>
            <a:ext cx="186848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File Name: </a:t>
            </a:r>
            <a:r>
              <a:rPr lang="en-GB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prepare_trade_data.py</a:t>
            </a:r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Data Source: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http://api.bitcoincharts.com/v1/csv</a:t>
            </a: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File Purpose: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takes raw BTC price data, cleans it and extracts in OHLC format (candlestick format)</a:t>
            </a: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Functions:</a:t>
            </a:r>
          </a:p>
          <a:p>
            <a:r>
              <a:rPr lang="en-US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unix_to_datetime</a:t>
            </a:r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– converts </a:t>
            </a:r>
            <a:r>
              <a:rPr lang="en-US" sz="12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unix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 column from data source to datetime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8B584C-F24E-2145-AF58-FBDF77FEC180}"/>
              </a:ext>
            </a:extLst>
          </p:cNvPr>
          <p:cNvSpPr/>
          <p:nvPr/>
        </p:nvSpPr>
        <p:spPr>
          <a:xfrm>
            <a:off x="6019549" y="2304534"/>
            <a:ext cx="2456368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File Name: </a:t>
            </a:r>
            <a:r>
              <a:rPr lang="en-GB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crypto_significance.ipynb</a:t>
            </a:r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Data Source: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csv output from previous process</a:t>
            </a: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File Purpose: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creates indicators for BTC price data and then uses KNN and </a:t>
            </a:r>
            <a:r>
              <a:rPr lang="en-GB" sz="12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RandomForest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 categorisation machine learning algorithms to attempt to test if a single moment in time is a buy or sell opportunity</a:t>
            </a:r>
          </a:p>
          <a:p>
            <a:endParaRPr lang="en-US" sz="1200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Packages required: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Talib</a:t>
            </a:r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– 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trading signals generation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statsmodels.graphics.tsaplots</a:t>
            </a:r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– 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tests for stationarity for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Plotly</a:t>
            </a:r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– 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dynamic candlestick plots</a:t>
            </a:r>
            <a:endParaRPr lang="en-US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endParaRPr lang="en-US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1972B8-9A0C-3E46-96D9-66BD81EB9D3B}"/>
              </a:ext>
            </a:extLst>
          </p:cNvPr>
          <p:cNvSpPr/>
          <p:nvPr/>
        </p:nvSpPr>
        <p:spPr>
          <a:xfrm>
            <a:off x="8751890" y="2304534"/>
            <a:ext cx="307498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File Name: crypto_simulation_4h.ipynb</a:t>
            </a: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Data Source: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csv output from previous process</a:t>
            </a: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File Purpose: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trades every 4 hours based on the predictions of the models created previously – returns ROI</a:t>
            </a:r>
          </a:p>
          <a:p>
            <a:endParaRPr lang="en-GB" sz="1200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Functions: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reset_wallet</a:t>
            </a:r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–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creates a blank wallet for the user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buy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 – buys an amount of BTC at time 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sell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– sells and amount of BTC at time 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simulate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 – switches between buy/sell functions based on model predictions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get_model_value</a:t>
            </a:r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– calculates ROI</a:t>
            </a:r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endParaRPr lang="en-US" sz="1200" dirty="0">
              <a:solidFill>
                <a:schemeClr val="bg1"/>
              </a:solidFill>
              <a:latin typeface="Helvetica Neue" panose="02000503000000020004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81099D1-AA51-6A40-A3DF-7CEF62332D71}"/>
              </a:ext>
            </a:extLst>
          </p:cNvPr>
          <p:cNvGrpSpPr/>
          <p:nvPr/>
        </p:nvGrpSpPr>
        <p:grpSpPr>
          <a:xfrm>
            <a:off x="584604" y="1539876"/>
            <a:ext cx="2499907" cy="557212"/>
            <a:chOff x="1595" y="0"/>
            <a:chExt cx="1687107" cy="557212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5B37A25-5472-D44D-83CC-0988E28E2AA4}"/>
                </a:ext>
              </a:extLst>
            </p:cNvPr>
            <p:cNvSpPr/>
            <p:nvPr/>
          </p:nvSpPr>
          <p:spPr>
            <a:xfrm>
              <a:off x="1595" y="0"/>
              <a:ext cx="1687107" cy="557212"/>
            </a:xfrm>
            <a:prstGeom prst="roundRect">
              <a:avLst>
                <a:gd name="adj" fmla="val 10000"/>
              </a:avLst>
            </a:pr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B2FB4A95-92BB-1641-BCD7-BD4AE4931C4B}"/>
                </a:ext>
              </a:extLst>
            </p:cNvPr>
            <p:cNvSpPr txBox="1"/>
            <p:nvPr/>
          </p:nvSpPr>
          <p:spPr>
            <a:xfrm>
              <a:off x="17915" y="16320"/>
              <a:ext cx="1654467" cy="524572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>
                  <a:solidFill>
                    <a:schemeClr val="bg1"/>
                  </a:solidFill>
                </a:rPr>
                <a:t>Prepare baseline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E294644-5277-8940-81E9-C5F4EF6BE3DA}"/>
              </a:ext>
            </a:extLst>
          </p:cNvPr>
          <p:cNvCxnSpPr/>
          <p:nvPr/>
        </p:nvCxnSpPr>
        <p:spPr>
          <a:xfrm>
            <a:off x="3289300" y="1556196"/>
            <a:ext cx="0" cy="4718656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DC0608A-70A6-3F4D-806B-F825D82279C4}"/>
              </a:ext>
            </a:extLst>
          </p:cNvPr>
          <p:cNvSpPr/>
          <p:nvPr/>
        </p:nvSpPr>
        <p:spPr>
          <a:xfrm>
            <a:off x="406400" y="2304534"/>
            <a:ext cx="2811717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File Name: </a:t>
            </a:r>
            <a:r>
              <a:rPr lang="en-GB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crypto_transactions.ipynb</a:t>
            </a:r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</a:t>
            </a: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Data Source: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http://api.bitcoincharts.com/v1/csv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Coinbase.com</a:t>
            </a:r>
            <a:endParaRPr lang="en-GB" sz="1200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File Purpose: </a:t>
            </a:r>
            <a:r>
              <a:rPr lang="en-GB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ETL process for Coinbase/GDAX</a:t>
            </a:r>
          </a:p>
          <a:p>
            <a:endParaRPr lang="en-GB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r>
              <a:rPr lang="en-GB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Functions: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unix_to_datetime</a:t>
            </a:r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– converts </a:t>
            </a:r>
            <a:r>
              <a:rPr lang="en-US" sz="12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unix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 column from data source </a:t>
            </a:r>
            <a:r>
              <a:rPr lang="en-US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coinbase_load</a:t>
            </a:r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– loads raw data from </a:t>
            </a:r>
            <a:r>
              <a:rPr lang="en-US" sz="12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coinbase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get_coin_prices</a:t>
            </a:r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– merges </a:t>
            </a:r>
            <a:r>
              <a:rPr lang="en-US" sz="1200" dirty="0" err="1">
                <a:solidFill>
                  <a:schemeClr val="bg1"/>
                </a:solidFill>
                <a:latin typeface="Helvetica Neue" panose="02000503000000020004" pitchFamily="2" charset="0"/>
              </a:rPr>
              <a:t>coinbase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 data with BTC prices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get_fiat_currencies</a:t>
            </a:r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– 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gets £/$/Euro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smoother_function</a:t>
            </a:r>
            <a:r>
              <a:rPr lang="en-US" sz="1200" b="1" dirty="0">
                <a:solidFill>
                  <a:schemeClr val="bg1"/>
                </a:solidFill>
                <a:latin typeface="Helvetica Neue" panose="02000503000000020004" pitchFamily="2" charset="0"/>
              </a:rPr>
              <a:t> &amp; smoother_function_part2 – </a:t>
            </a:r>
            <a:r>
              <a:rPr lang="en-US" sz="1200" dirty="0">
                <a:solidFill>
                  <a:schemeClr val="bg1"/>
                </a:solidFill>
                <a:latin typeface="Helvetica Neue" panose="02000503000000020004" pitchFamily="2" charset="0"/>
              </a:rPr>
              <a:t>removes transfers between GDAX /Coinbase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336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B9B68-14F9-1744-9949-D2E25B2C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43068"/>
          </a:xfrm>
        </p:spPr>
        <p:txBody>
          <a:bodyPr anchor="t"/>
          <a:lstStyle/>
          <a:p>
            <a:r>
              <a:rPr lang="en-US" dirty="0">
                <a:solidFill>
                  <a:schemeClr val="bg1"/>
                </a:solidFill>
              </a:rPr>
              <a:t>The challenge…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124794E-B070-404B-84F5-0B22DE1AA1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2" y="1170761"/>
            <a:ext cx="1071721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ADAAAA"/>
                </a:solidFill>
                <a:effectLst/>
                <a:latin typeface="Calibri" panose="020F0502020204030204" pitchFamily="34" charset="0"/>
              </a:rPr>
              <a:t>How can I improve my cryptocurrency trading ROI?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9C4C820-CEDE-D147-AD8D-161D9C2B4A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5283931"/>
              </p:ext>
            </p:extLst>
          </p:nvPr>
        </p:nvGraphicFramePr>
        <p:xfrm>
          <a:off x="1141411" y="2005542"/>
          <a:ext cx="9905999" cy="43238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287076F-F58C-6F44-A8A5-E913F0B77077}"/>
              </a:ext>
            </a:extLst>
          </p:cNvPr>
          <p:cNvSpPr/>
          <p:nvPr/>
        </p:nvSpPr>
        <p:spPr>
          <a:xfrm>
            <a:off x="1141411" y="1771648"/>
            <a:ext cx="9905999" cy="45719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89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B9B68-14F9-1744-9949-D2E25B2C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43068"/>
          </a:xfrm>
        </p:spPr>
        <p:txBody>
          <a:bodyPr anchor="t"/>
          <a:lstStyle/>
          <a:p>
            <a:r>
              <a:rPr lang="en-US" dirty="0">
                <a:solidFill>
                  <a:schemeClr val="bg1"/>
                </a:solidFill>
              </a:rPr>
              <a:t>Progress - baseline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9C4C820-CEDE-D147-AD8D-161D9C2B4A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839"/>
              </p:ext>
            </p:extLst>
          </p:nvPr>
        </p:nvGraphicFramePr>
        <p:xfrm>
          <a:off x="1141411" y="1446302"/>
          <a:ext cx="9905999" cy="891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EE136BA-340A-2E4F-8B98-71633D1697E5}"/>
              </a:ext>
            </a:extLst>
          </p:cNvPr>
          <p:cNvSpPr txBox="1"/>
          <p:nvPr/>
        </p:nvSpPr>
        <p:spPr>
          <a:xfrm>
            <a:off x="5562651" y="3153554"/>
            <a:ext cx="5484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Initial scope was to build an ETL process to consolidate two exchanges (Coinbase / GDAX) – and  plot BTC account balance over time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76B775-7056-7544-BF41-6822C447605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155"/>
          <a:stretch/>
        </p:blipFill>
        <p:spPr>
          <a:xfrm>
            <a:off x="7519990" y="3942772"/>
            <a:ext cx="3527420" cy="2561478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02B98799-A3D9-624D-A04A-F5C5491A4DBA}"/>
              </a:ext>
            </a:extLst>
          </p:cNvPr>
          <p:cNvGrpSpPr/>
          <p:nvPr/>
        </p:nvGrpSpPr>
        <p:grpSpPr>
          <a:xfrm>
            <a:off x="1724127" y="2711515"/>
            <a:ext cx="3222186" cy="2668632"/>
            <a:chOff x="3506451" y="3532143"/>
            <a:chExt cx="3222186" cy="2668632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D05DFFEE-1B1A-B948-A4C8-0E0862305D2B}"/>
                </a:ext>
              </a:extLst>
            </p:cNvPr>
            <p:cNvSpPr/>
            <p:nvPr/>
          </p:nvSpPr>
          <p:spPr>
            <a:xfrm>
              <a:off x="3506451" y="3800217"/>
              <a:ext cx="1008399" cy="2400558"/>
            </a:xfrm>
            <a:prstGeom prst="roundRect">
              <a:avLst>
                <a:gd name="adj" fmla="val 7345"/>
              </a:avLst>
            </a:prstGeom>
            <a:solidFill>
              <a:schemeClr val="tx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5158CF3-CE5E-7848-9728-BD40738CF874}"/>
                </a:ext>
              </a:extLst>
            </p:cNvPr>
            <p:cNvSpPr/>
            <p:nvPr/>
          </p:nvSpPr>
          <p:spPr>
            <a:xfrm>
              <a:off x="5354346" y="3800217"/>
              <a:ext cx="1131746" cy="2400558"/>
            </a:xfrm>
            <a:prstGeom prst="roundRect">
              <a:avLst>
                <a:gd name="adj" fmla="val 7345"/>
              </a:avLst>
            </a:prstGeom>
            <a:solidFill>
              <a:schemeClr val="tx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C630D69-3D73-4846-A04B-D6C7C9B516CC}"/>
                </a:ext>
              </a:extLst>
            </p:cNvPr>
            <p:cNvSpPr txBox="1"/>
            <p:nvPr/>
          </p:nvSpPr>
          <p:spPr>
            <a:xfrm>
              <a:off x="5354346" y="3800217"/>
              <a:ext cx="533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BTC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80E7370-9819-5142-917F-02CDD851C9B6}"/>
                </a:ext>
              </a:extLst>
            </p:cNvPr>
            <p:cNvSpPr/>
            <p:nvPr/>
          </p:nvSpPr>
          <p:spPr>
            <a:xfrm>
              <a:off x="3715488" y="4681282"/>
              <a:ext cx="612000" cy="576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rIns="36000" rtlCol="0" anchor="ctr"/>
            <a:lstStyle/>
            <a:p>
              <a:pPr algn="ctr"/>
              <a:r>
                <a:rPr lang="en-US" sz="1050" b="1" dirty="0">
                  <a:solidFill>
                    <a:schemeClr val="bg1"/>
                  </a:solidFill>
                </a:rPr>
                <a:t>BANK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5A3F7A8-311F-324C-A7EC-2F9E0483F895}"/>
                </a:ext>
              </a:extLst>
            </p:cNvPr>
            <p:cNvSpPr/>
            <p:nvPr/>
          </p:nvSpPr>
          <p:spPr>
            <a:xfrm>
              <a:off x="3715488" y="3894425"/>
              <a:ext cx="612000" cy="576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rIns="36000"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People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C6F43F1-9579-D34F-8E9D-B457E7372A72}"/>
                </a:ext>
              </a:extLst>
            </p:cNvPr>
            <p:cNvSpPr/>
            <p:nvPr/>
          </p:nvSpPr>
          <p:spPr>
            <a:xfrm>
              <a:off x="3682807" y="5468139"/>
              <a:ext cx="612000" cy="576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rIns="36000"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Alt-</a:t>
              </a:r>
            </a:p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coins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DBFF8317-8847-C14D-B711-54A975B9DB8D}"/>
                </a:ext>
              </a:extLst>
            </p:cNvPr>
            <p:cNvSpPr/>
            <p:nvPr/>
          </p:nvSpPr>
          <p:spPr>
            <a:xfrm>
              <a:off x="5187691" y="3800217"/>
              <a:ext cx="700327" cy="2400558"/>
            </a:xfrm>
            <a:prstGeom prst="roundRect">
              <a:avLst>
                <a:gd name="adj" fmla="val 7345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F92F2DC-2568-B64E-A1AA-D4F9AB7438C4}"/>
                </a:ext>
              </a:extLst>
            </p:cNvPr>
            <p:cNvSpPr/>
            <p:nvPr/>
          </p:nvSpPr>
          <p:spPr>
            <a:xfrm>
              <a:off x="5575055" y="3904227"/>
              <a:ext cx="612000" cy="576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BTC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F5E52A5-4D87-6D42-B7D2-67C57CEFBAEE}"/>
                </a:ext>
              </a:extLst>
            </p:cNvPr>
            <p:cNvSpPr/>
            <p:nvPr/>
          </p:nvSpPr>
          <p:spPr>
            <a:xfrm>
              <a:off x="5575055" y="4681282"/>
              <a:ext cx="612000" cy="576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ETH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EEBCBFA-CB49-2A4D-8A64-99C57EE2693D}"/>
                </a:ext>
              </a:extLst>
            </p:cNvPr>
            <p:cNvSpPr/>
            <p:nvPr/>
          </p:nvSpPr>
          <p:spPr>
            <a:xfrm>
              <a:off x="5575055" y="5516205"/>
              <a:ext cx="612000" cy="576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LTC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194628E-A833-4845-9EF7-C2AEB9CE9F7F}"/>
                </a:ext>
              </a:extLst>
            </p:cNvPr>
            <p:cNvSpPr txBox="1"/>
            <p:nvPr/>
          </p:nvSpPr>
          <p:spPr>
            <a:xfrm>
              <a:off x="5168525" y="3545850"/>
              <a:ext cx="8130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Coinbase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F92FE8B-E61E-E047-9959-4A6FB3CEAB06}"/>
                </a:ext>
              </a:extLst>
            </p:cNvPr>
            <p:cNvSpPr txBox="1"/>
            <p:nvPr/>
          </p:nvSpPr>
          <p:spPr>
            <a:xfrm>
              <a:off x="5915578" y="3545850"/>
              <a:ext cx="8130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GDAX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EE32954-8413-5A46-BD4E-0C42B3648AA2}"/>
                </a:ext>
              </a:extLst>
            </p:cNvPr>
            <p:cNvCxnSpPr>
              <a:stCxn id="10" idx="6"/>
            </p:cNvCxnSpPr>
            <p:nvPr/>
          </p:nvCxnSpPr>
          <p:spPr>
            <a:xfrm flipV="1">
              <a:off x="4327488" y="4192227"/>
              <a:ext cx="1247566" cy="77705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A0414BFC-D0D5-864C-8BC2-1824CF17C015}"/>
                </a:ext>
              </a:extLst>
            </p:cNvPr>
            <p:cNvCxnSpPr>
              <a:cxnSpLocks/>
              <a:stCxn id="14" idx="6"/>
              <a:endCxn id="7" idx="1"/>
            </p:cNvCxnSpPr>
            <p:nvPr/>
          </p:nvCxnSpPr>
          <p:spPr>
            <a:xfrm flipV="1">
              <a:off x="4327488" y="3988580"/>
              <a:ext cx="1337192" cy="19384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0BB3D591-1ADB-2841-BB54-2EEC0F332FC0}"/>
                </a:ext>
              </a:extLst>
            </p:cNvPr>
            <p:cNvCxnSpPr>
              <a:cxnSpLocks/>
              <a:stCxn id="15" idx="6"/>
              <a:endCxn id="7" idx="3"/>
            </p:cNvCxnSpPr>
            <p:nvPr/>
          </p:nvCxnSpPr>
          <p:spPr>
            <a:xfrm flipV="1">
              <a:off x="4294807" y="4395874"/>
              <a:ext cx="1369873" cy="1360265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Elbow Connector 34">
              <a:extLst>
                <a:ext uri="{FF2B5EF4-FFF2-40B4-BE49-F238E27FC236}">
                  <a16:creationId xmlns:a16="http://schemas.microsoft.com/office/drawing/2014/main" id="{8FCA709A-9515-9845-B334-A480495EE8C3}"/>
                </a:ext>
              </a:extLst>
            </p:cNvPr>
            <p:cNvCxnSpPr>
              <a:stCxn id="13" idx="6"/>
              <a:endCxn id="12" idx="6"/>
            </p:cNvCxnSpPr>
            <p:nvPr/>
          </p:nvCxnSpPr>
          <p:spPr>
            <a:xfrm flipV="1">
              <a:off x="6187055" y="4969282"/>
              <a:ext cx="12700" cy="834923"/>
            </a:xfrm>
            <a:prstGeom prst="bentConnector3">
              <a:avLst>
                <a:gd name="adj1" fmla="val 1800000"/>
              </a:avLst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Elbow Connector 35">
              <a:extLst>
                <a:ext uri="{FF2B5EF4-FFF2-40B4-BE49-F238E27FC236}">
                  <a16:creationId xmlns:a16="http://schemas.microsoft.com/office/drawing/2014/main" id="{82B4E2C9-9D7E-1942-8C9F-15A4DF668D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87055" y="4085502"/>
              <a:ext cx="12700" cy="834923"/>
            </a:xfrm>
            <a:prstGeom prst="bentConnector3">
              <a:avLst>
                <a:gd name="adj1" fmla="val 1800000"/>
              </a:avLst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Elbow Connector 38">
              <a:extLst>
                <a:ext uri="{FF2B5EF4-FFF2-40B4-BE49-F238E27FC236}">
                  <a16:creationId xmlns:a16="http://schemas.microsoft.com/office/drawing/2014/main" id="{3C83EA8A-D71E-4C46-BFAF-0F55B0F89DD8}"/>
                </a:ext>
              </a:extLst>
            </p:cNvPr>
            <p:cNvCxnSpPr>
              <a:cxnSpLocks/>
              <a:endCxn id="7" idx="6"/>
            </p:cNvCxnSpPr>
            <p:nvPr/>
          </p:nvCxnSpPr>
          <p:spPr>
            <a:xfrm rot="16200000" flipV="1">
              <a:off x="5456299" y="4922983"/>
              <a:ext cx="1611978" cy="150466"/>
            </a:xfrm>
            <a:prstGeom prst="bentConnector2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1CE4393-8DF4-4247-9257-FCC61B198097}"/>
                </a:ext>
              </a:extLst>
            </p:cNvPr>
            <p:cNvSpPr txBox="1"/>
            <p:nvPr/>
          </p:nvSpPr>
          <p:spPr>
            <a:xfrm>
              <a:off x="4542410" y="3532143"/>
              <a:ext cx="8130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£ or </a:t>
              </a:r>
              <a:r>
                <a:rPr lang="en-GB" sz="1400" dirty="0">
                  <a:solidFill>
                    <a:schemeClr val="bg1"/>
                  </a:solidFill>
                </a:rPr>
                <a:t>€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06D15D3D-C73A-AD4F-B06C-C58D4AE06608}"/>
              </a:ext>
            </a:extLst>
          </p:cNvPr>
          <p:cNvSpPr txBox="1"/>
          <p:nvPr/>
        </p:nvSpPr>
        <p:spPr>
          <a:xfrm>
            <a:off x="1724127" y="2355216"/>
            <a:ext cx="4125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Ecosystem Cash Flows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1069A92-F642-DE4E-9A08-E1BA7704B0DC}"/>
              </a:ext>
            </a:extLst>
          </p:cNvPr>
          <p:cNvSpPr txBox="1"/>
          <p:nvPr/>
        </p:nvSpPr>
        <p:spPr>
          <a:xfrm>
            <a:off x="5562651" y="2350305"/>
            <a:ext cx="53077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Complexity of cashflows means to get a true baseline ROI, you would need to convert all flows (at time of transfer) to £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9AD804C-D523-A741-B6C8-6715BD8D5336}"/>
              </a:ext>
            </a:extLst>
          </p:cNvPr>
          <p:cNvSpPr txBox="1"/>
          <p:nvPr/>
        </p:nvSpPr>
        <p:spPr>
          <a:xfrm rot="16200000">
            <a:off x="6827077" y="4669828"/>
            <a:ext cx="11717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Balance - </a:t>
            </a:r>
            <a:r>
              <a:rPr lang="en-GB" sz="1050" dirty="0">
                <a:solidFill>
                  <a:schemeClr val="bg1"/>
                </a:solidFill>
              </a:rPr>
              <a:t>£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270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B9B68-14F9-1744-9949-D2E25B2C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43068"/>
          </a:xfrm>
        </p:spPr>
        <p:txBody>
          <a:bodyPr anchor="t"/>
          <a:lstStyle/>
          <a:p>
            <a:r>
              <a:rPr lang="en-US" dirty="0">
                <a:solidFill>
                  <a:schemeClr val="bg1"/>
                </a:solidFill>
              </a:rPr>
              <a:t>Progress – algorithms used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9C4C820-CEDE-D147-AD8D-161D9C2B4A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7326766"/>
              </p:ext>
            </p:extLst>
          </p:nvPr>
        </p:nvGraphicFramePr>
        <p:xfrm>
          <a:off x="1141411" y="1446302"/>
          <a:ext cx="9905999" cy="891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371C95D-7EBC-D345-BBDF-C5F997E2DB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979905"/>
              </p:ext>
            </p:extLst>
          </p:nvPr>
        </p:nvGraphicFramePr>
        <p:xfrm>
          <a:off x="1141411" y="2522187"/>
          <a:ext cx="2376489" cy="276177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76489">
                  <a:extLst>
                    <a:ext uri="{9D8B030D-6E8A-4147-A177-3AD203B41FA5}">
                      <a16:colId xmlns:a16="http://schemas.microsoft.com/office/drawing/2014/main" val="1427409190"/>
                    </a:ext>
                  </a:extLst>
                </a:gridCol>
              </a:tblGrid>
              <a:tr h="353852">
                <a:tc>
                  <a:txBody>
                    <a:bodyPr/>
                    <a:lstStyle/>
                    <a:p>
                      <a:r>
                        <a:rPr lang="en-US" sz="1400" dirty="0"/>
                        <a:t>Non-algorithmic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877353"/>
                  </a:ext>
                </a:extLst>
              </a:tr>
              <a:tr h="566265">
                <a:tc>
                  <a:txBody>
                    <a:bodyPr/>
                    <a:lstStyle/>
                    <a:p>
                      <a:r>
                        <a:rPr lang="en-US" sz="1400" b="1" dirty="0"/>
                        <a:t>HODL</a:t>
                      </a:r>
                      <a:r>
                        <a:rPr lang="en-US" sz="1400" dirty="0"/>
                        <a:t> (hold on for dear life) </a:t>
                      </a:r>
                    </a:p>
                    <a:p>
                      <a:r>
                        <a:rPr lang="en-US" sz="1400" dirty="0"/>
                        <a:t>– buy once and do nothing else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104619"/>
                  </a:ext>
                </a:extLst>
              </a:tr>
              <a:tr h="615912">
                <a:tc>
                  <a:txBody>
                    <a:bodyPr/>
                    <a:lstStyle/>
                    <a:p>
                      <a:r>
                        <a:rPr lang="en-US" sz="1400" b="1" dirty="0"/>
                        <a:t>RANDOM</a:t>
                      </a:r>
                      <a:r>
                        <a:rPr lang="en-US" sz="1400" dirty="0"/>
                        <a:t> </a:t>
                      </a:r>
                    </a:p>
                    <a:p>
                      <a:r>
                        <a:rPr lang="en-US" sz="1400" dirty="0"/>
                        <a:t>– every 4 hours randomly buy or sell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492587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r>
                        <a:rPr lang="en-US" sz="1400" b="1" dirty="0"/>
                        <a:t>RSI (70/30) </a:t>
                      </a:r>
                    </a:p>
                    <a:p>
                      <a:r>
                        <a:rPr lang="en-US" sz="1400" dirty="0"/>
                        <a:t>– relative strength index (buy when oversold, sell when overbought)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0918001"/>
                  </a:ext>
                </a:extLst>
              </a:tr>
            </a:tbl>
          </a:graphicData>
        </a:graphic>
      </p:graphicFrame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B1A1FAD9-4645-9F4E-B88E-3B802D4A0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858512"/>
              </p:ext>
            </p:extLst>
          </p:nvPr>
        </p:nvGraphicFramePr>
        <p:xfrm>
          <a:off x="1141411" y="5363811"/>
          <a:ext cx="2376489" cy="102689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376489">
                  <a:extLst>
                    <a:ext uri="{9D8B030D-6E8A-4147-A177-3AD203B41FA5}">
                      <a16:colId xmlns:a16="http://schemas.microsoft.com/office/drawing/2014/main" val="1427409190"/>
                    </a:ext>
                  </a:extLst>
                </a:gridCol>
              </a:tblGrid>
              <a:tr h="328397">
                <a:tc>
                  <a:txBody>
                    <a:bodyPr/>
                    <a:lstStyle/>
                    <a:p>
                      <a:r>
                        <a:rPr lang="en-US" sz="1400" dirty="0"/>
                        <a:t>Algorithmic models explored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877353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r>
                        <a:rPr lang="en-US" sz="1400" dirty="0"/>
                        <a:t>Random Forest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104619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r>
                        <a:rPr lang="en-US" sz="1400" dirty="0"/>
                        <a:t>K Nearest Neighbors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492587"/>
                  </a:ext>
                </a:extLst>
              </a:tr>
            </a:tbl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id="{CC02D4B6-5305-8844-AD47-284BCD0CA681}"/>
              </a:ext>
            </a:extLst>
          </p:cNvPr>
          <p:cNvGrpSpPr/>
          <p:nvPr/>
        </p:nvGrpSpPr>
        <p:grpSpPr>
          <a:xfrm>
            <a:off x="5924291" y="2243459"/>
            <a:ext cx="5770820" cy="4147249"/>
            <a:chOff x="5276591" y="1748159"/>
            <a:chExt cx="5770820" cy="414724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8B05B80-651F-F64F-95C5-152A3C7EC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76591" y="1748159"/>
              <a:ext cx="5770820" cy="277897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36B6B4C-CA3E-1344-AAC4-D0F110A1F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76591" y="4527129"/>
              <a:ext cx="5770819" cy="1368279"/>
            </a:xfrm>
            <a:prstGeom prst="rect">
              <a:avLst/>
            </a:prstGeom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4E9F558F-4DF4-DC45-AC81-70150FEC3F80}"/>
              </a:ext>
            </a:extLst>
          </p:cNvPr>
          <p:cNvSpPr txBox="1"/>
          <p:nvPr/>
        </p:nvSpPr>
        <p:spPr>
          <a:xfrm>
            <a:off x="3692342" y="2478434"/>
            <a:ext cx="22319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Features used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306AB3C-A911-F147-B615-915DE451ED71}"/>
              </a:ext>
            </a:extLst>
          </p:cNvPr>
          <p:cNvCxnSpPr>
            <a:cxnSpLocks/>
          </p:cNvCxnSpPr>
          <p:nvPr/>
        </p:nvCxnSpPr>
        <p:spPr>
          <a:xfrm flipV="1">
            <a:off x="3517899" y="2478433"/>
            <a:ext cx="174442" cy="2885377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B166976-D345-BF47-9789-623E717463DB}"/>
              </a:ext>
            </a:extLst>
          </p:cNvPr>
          <p:cNvCxnSpPr>
            <a:cxnSpLocks/>
          </p:cNvCxnSpPr>
          <p:nvPr/>
        </p:nvCxnSpPr>
        <p:spPr>
          <a:xfrm flipV="1">
            <a:off x="3517899" y="6390708"/>
            <a:ext cx="2315588" cy="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F04DEA8-9BBC-8943-9711-C5363EBA7F08}"/>
              </a:ext>
            </a:extLst>
          </p:cNvPr>
          <p:cNvSpPr txBox="1"/>
          <p:nvPr/>
        </p:nvSpPr>
        <p:spPr>
          <a:xfrm>
            <a:off x="3747866" y="2876768"/>
            <a:ext cx="21209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bg1"/>
                </a:solidFill>
              </a:rPr>
              <a:t>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Bollinger Band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% change from previous day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bg1"/>
                </a:solidFill>
              </a:rPr>
              <a:t>Momentum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Exponential moving averages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MACD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RSI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E88DD96-BE64-744E-AA5E-70FA75C3FF12}"/>
              </a:ext>
            </a:extLst>
          </p:cNvPr>
          <p:cNvCxnSpPr>
            <a:cxnSpLocks/>
          </p:cNvCxnSpPr>
          <p:nvPr/>
        </p:nvCxnSpPr>
        <p:spPr>
          <a:xfrm>
            <a:off x="3692341" y="2478434"/>
            <a:ext cx="2141146" cy="1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784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B9B68-14F9-1744-9949-D2E25B2C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43068"/>
          </a:xfrm>
        </p:spPr>
        <p:txBody>
          <a:bodyPr anchor="t"/>
          <a:lstStyle/>
          <a:p>
            <a:r>
              <a:rPr lang="en-US" dirty="0">
                <a:solidFill>
                  <a:schemeClr val="bg1"/>
                </a:solidFill>
              </a:rPr>
              <a:t>Progress – algorithms results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9C4C820-CEDE-D147-AD8D-161D9C2B4A69}"/>
              </a:ext>
            </a:extLst>
          </p:cNvPr>
          <p:cNvGraphicFramePr/>
          <p:nvPr>
            <p:extLst/>
          </p:nvPr>
        </p:nvGraphicFramePr>
        <p:xfrm>
          <a:off x="1141411" y="1446302"/>
          <a:ext cx="9905999" cy="891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03DEC01-A3FA-E644-947C-2DE1B21E5C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290" b="9200"/>
          <a:stretch/>
        </p:blipFill>
        <p:spPr>
          <a:xfrm>
            <a:off x="2120901" y="2444395"/>
            <a:ext cx="2558740" cy="14083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B11B70-8E5C-A040-B92E-B1357106CE9F}"/>
              </a:ext>
            </a:extLst>
          </p:cNvPr>
          <p:cNvSpPr/>
          <p:nvPr/>
        </p:nvSpPr>
        <p:spPr>
          <a:xfrm>
            <a:off x="1843901" y="2075062"/>
            <a:ext cx="39301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K Nearest Neighbors - </a:t>
            </a:r>
            <a:r>
              <a:rPr lang="en-US" sz="1600" dirty="0">
                <a:solidFill>
                  <a:schemeClr val="bg1"/>
                </a:solidFill>
              </a:rPr>
              <a:t>Better at buying (just!)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977F5C-E6F6-4B4A-B8FA-134A97B200E4}"/>
              </a:ext>
            </a:extLst>
          </p:cNvPr>
          <p:cNvSpPr/>
          <p:nvPr/>
        </p:nvSpPr>
        <p:spPr>
          <a:xfrm rot="16200000">
            <a:off x="1539876" y="3025443"/>
            <a:ext cx="8850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Predictions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F7DD35-E09E-1543-B5E0-F9DA51A918A0}"/>
              </a:ext>
            </a:extLst>
          </p:cNvPr>
          <p:cNvSpPr/>
          <p:nvPr/>
        </p:nvSpPr>
        <p:spPr>
          <a:xfrm>
            <a:off x="7452800" y="2033066"/>
            <a:ext cx="29827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Random Forest – </a:t>
            </a:r>
            <a:r>
              <a:rPr lang="en-US" sz="1600" dirty="0">
                <a:solidFill>
                  <a:schemeClr val="bg1"/>
                </a:solidFill>
              </a:rPr>
              <a:t>Better at selling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B74F3E-C526-064F-B5AC-1021894566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3901" y="4088597"/>
            <a:ext cx="3495550" cy="2426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907C59-821F-C444-A9F6-BEE3D8C28D9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762" b="9833"/>
          <a:stretch/>
        </p:blipFill>
        <p:spPr>
          <a:xfrm>
            <a:off x="7781095" y="2405768"/>
            <a:ext cx="2632905" cy="142593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37EFC09-B47B-BB4E-8AED-93CDDA856B94}"/>
              </a:ext>
            </a:extLst>
          </p:cNvPr>
          <p:cNvSpPr/>
          <p:nvPr/>
        </p:nvSpPr>
        <p:spPr>
          <a:xfrm rot="16200000">
            <a:off x="7200072" y="2876672"/>
            <a:ext cx="8850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Predictions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9B2B10E-63EA-2046-8972-6C3562E8E989}"/>
              </a:ext>
            </a:extLst>
          </p:cNvPr>
          <p:cNvSpPr/>
          <p:nvPr/>
        </p:nvSpPr>
        <p:spPr>
          <a:xfrm>
            <a:off x="2575980" y="3785610"/>
            <a:ext cx="1213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Actual Outcome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CB7AA8-A7F3-F14D-8ABF-71761241F1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52800" y="4088597"/>
            <a:ext cx="3493952" cy="2425322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A16EC42-01B1-FF4E-BA38-9631BE912AEF}"/>
              </a:ext>
            </a:extLst>
          </p:cNvPr>
          <p:cNvSpPr/>
          <p:nvPr/>
        </p:nvSpPr>
        <p:spPr>
          <a:xfrm>
            <a:off x="8315501" y="3785610"/>
            <a:ext cx="1213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Actual Outcome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C05FE3-344F-5C4F-BABD-477A2AFC8800}"/>
              </a:ext>
            </a:extLst>
          </p:cNvPr>
          <p:cNvSpPr/>
          <p:nvPr/>
        </p:nvSpPr>
        <p:spPr>
          <a:xfrm>
            <a:off x="2908300" y="4298437"/>
            <a:ext cx="660400" cy="1988063"/>
          </a:xfrm>
          <a:prstGeom prst="rect">
            <a:avLst/>
          </a:prstGeom>
          <a:solidFill>
            <a:schemeClr val="accent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9E43DF0-EC47-D940-A313-9321494B1635}"/>
              </a:ext>
            </a:extLst>
          </p:cNvPr>
          <p:cNvSpPr/>
          <p:nvPr/>
        </p:nvSpPr>
        <p:spPr>
          <a:xfrm>
            <a:off x="3886200" y="4298437"/>
            <a:ext cx="698500" cy="1988063"/>
          </a:xfrm>
          <a:prstGeom prst="rect">
            <a:avLst/>
          </a:prstGeom>
          <a:solidFill>
            <a:schemeClr val="accent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0A15350-1183-374E-991B-74233CC5C896}"/>
              </a:ext>
            </a:extLst>
          </p:cNvPr>
          <p:cNvSpPr/>
          <p:nvPr/>
        </p:nvSpPr>
        <p:spPr>
          <a:xfrm>
            <a:off x="8501276" y="4298437"/>
            <a:ext cx="698500" cy="1988063"/>
          </a:xfrm>
          <a:prstGeom prst="rect">
            <a:avLst/>
          </a:prstGeom>
          <a:solidFill>
            <a:schemeClr val="accent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5420587-403A-B44B-88EE-8DDCDC0B9183}"/>
              </a:ext>
            </a:extLst>
          </p:cNvPr>
          <p:cNvSpPr/>
          <p:nvPr/>
        </p:nvSpPr>
        <p:spPr>
          <a:xfrm>
            <a:off x="9516595" y="4298437"/>
            <a:ext cx="698500" cy="1988063"/>
          </a:xfrm>
          <a:prstGeom prst="rect">
            <a:avLst/>
          </a:prstGeom>
          <a:solidFill>
            <a:schemeClr val="accent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67150D4-B222-BF48-B8C3-675D2D967028}"/>
              </a:ext>
            </a:extLst>
          </p:cNvPr>
          <p:cNvSpPr/>
          <p:nvPr/>
        </p:nvSpPr>
        <p:spPr>
          <a:xfrm>
            <a:off x="2176643" y="4298437"/>
            <a:ext cx="729537" cy="1988063"/>
          </a:xfrm>
          <a:prstGeom prst="rect">
            <a:avLst/>
          </a:prstGeom>
          <a:solidFill>
            <a:srgbClr val="FF00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A375F3-9F8E-CF40-9388-857D5ACFC1B4}"/>
              </a:ext>
            </a:extLst>
          </p:cNvPr>
          <p:cNvSpPr/>
          <p:nvPr/>
        </p:nvSpPr>
        <p:spPr>
          <a:xfrm>
            <a:off x="4597307" y="4298437"/>
            <a:ext cx="647793" cy="1988063"/>
          </a:xfrm>
          <a:prstGeom prst="rect">
            <a:avLst/>
          </a:prstGeom>
          <a:solidFill>
            <a:srgbClr val="FF00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0C5CCB1-D731-3848-8FD6-6AC49DDD6BE9}"/>
              </a:ext>
            </a:extLst>
          </p:cNvPr>
          <p:cNvSpPr/>
          <p:nvPr/>
        </p:nvSpPr>
        <p:spPr>
          <a:xfrm>
            <a:off x="7769619" y="4298437"/>
            <a:ext cx="731657" cy="1988063"/>
          </a:xfrm>
          <a:prstGeom prst="rect">
            <a:avLst/>
          </a:prstGeom>
          <a:solidFill>
            <a:srgbClr val="FF00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4596A99-65C8-194E-A4EF-46718F26EF6D}"/>
              </a:ext>
            </a:extLst>
          </p:cNvPr>
          <p:cNvSpPr/>
          <p:nvPr/>
        </p:nvSpPr>
        <p:spPr>
          <a:xfrm>
            <a:off x="10215095" y="4298437"/>
            <a:ext cx="630705" cy="1988063"/>
          </a:xfrm>
          <a:prstGeom prst="rect">
            <a:avLst/>
          </a:prstGeom>
          <a:solidFill>
            <a:srgbClr val="FF00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23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B9B68-14F9-1744-9949-D2E25B2C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43068"/>
          </a:xfrm>
        </p:spPr>
        <p:txBody>
          <a:bodyPr anchor="t"/>
          <a:lstStyle/>
          <a:p>
            <a:r>
              <a:rPr lang="en-US" dirty="0">
                <a:solidFill>
                  <a:schemeClr val="bg1"/>
                </a:solidFill>
              </a:rPr>
              <a:t>Progress – Simulation results – 18months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D7B8E9-F0DA-E642-B8FA-23C1BFE768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23" t="11481" r="9028" b="13889"/>
          <a:stretch/>
        </p:blipFill>
        <p:spPr>
          <a:xfrm>
            <a:off x="1141413" y="1303595"/>
            <a:ext cx="9018587" cy="504090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6AFCDD8C-5B8A-AD45-86A9-20ECB4555F7C}"/>
              </a:ext>
            </a:extLst>
          </p:cNvPr>
          <p:cNvSpPr/>
          <p:nvPr/>
        </p:nvSpPr>
        <p:spPr>
          <a:xfrm>
            <a:off x="10160000" y="2655646"/>
            <a:ext cx="1623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Algorithms can’t predict mass hysteria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3F23A98-050D-BB4D-BB9A-4B045E13FEC3}"/>
              </a:ext>
            </a:extLst>
          </p:cNvPr>
          <p:cNvSpPr/>
          <p:nvPr/>
        </p:nvSpPr>
        <p:spPr>
          <a:xfrm>
            <a:off x="10251301" y="4880703"/>
            <a:ext cx="1623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They do significantly better than other baselines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7FE9943-2209-BE4D-AA6A-59911730BDE8}"/>
              </a:ext>
            </a:extLst>
          </p:cNvPr>
          <p:cNvCxnSpPr>
            <a:stCxn id="24" idx="1"/>
          </p:cNvCxnSpPr>
          <p:nvPr/>
        </p:nvCxnSpPr>
        <p:spPr>
          <a:xfrm flipH="1">
            <a:off x="6743700" y="3071145"/>
            <a:ext cx="3416300" cy="6499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9AB994-0267-9349-82BE-8DDA959B5D5F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9652000" y="5003800"/>
            <a:ext cx="599301" cy="4155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2608D9F-9057-AE47-B940-6B03BB7C8B17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9652000" y="5419312"/>
            <a:ext cx="599301" cy="333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5872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B9B68-14F9-1744-9949-D2E25B2C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43068"/>
          </a:xfrm>
        </p:spPr>
        <p:txBody>
          <a:bodyPr anchor="t"/>
          <a:lstStyle/>
          <a:p>
            <a:r>
              <a:rPr lang="en-US" dirty="0">
                <a:solidFill>
                  <a:schemeClr val="bg1"/>
                </a:solidFill>
              </a:rPr>
              <a:t>Progress – Simulation results – 12months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AFCDD8C-5B8A-AD45-86A9-20ECB4555F7C}"/>
              </a:ext>
            </a:extLst>
          </p:cNvPr>
          <p:cNvSpPr/>
          <p:nvPr/>
        </p:nvSpPr>
        <p:spPr>
          <a:xfrm>
            <a:off x="560000" y="5287439"/>
            <a:ext cx="52693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As before – algorithms performed less well than HODL in a bull market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E6477-A416-9049-81CD-EB73C7A014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02" t="9019" r="8333" b="8333"/>
          <a:stretch/>
        </p:blipFill>
        <p:spPr>
          <a:xfrm>
            <a:off x="6094412" y="1591290"/>
            <a:ext cx="5712170" cy="35309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4597E5-847C-774F-A220-3D23512206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02" t="11481" r="8796" b="7408"/>
          <a:stretch/>
        </p:blipFill>
        <p:spPr>
          <a:xfrm>
            <a:off x="330199" y="1683972"/>
            <a:ext cx="5664201" cy="3455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54B903-8398-094D-9FFE-CA59AA8957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931" l="0" r="53735"/>
                    </a14:imgEffect>
                  </a14:imgLayer>
                </a14:imgProps>
              </a:ext>
            </a:extLst>
          </a:blip>
          <a:srcRect r="47867"/>
          <a:stretch/>
        </p:blipFill>
        <p:spPr>
          <a:xfrm flipH="1">
            <a:off x="762000" y="1832119"/>
            <a:ext cx="1219200" cy="7921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2765225-9BD7-654B-8DE2-FB99A095F22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793" b="100000" l="50725" r="100000"/>
                    </a14:imgEffect>
                  </a14:imgLayer>
                </a14:imgProps>
              </a:ext>
            </a:extLst>
          </a:blip>
          <a:srcRect l="51659"/>
          <a:stretch/>
        </p:blipFill>
        <p:spPr>
          <a:xfrm flipH="1">
            <a:off x="6489700" y="4042846"/>
            <a:ext cx="1208333" cy="84665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93E8E11-93EA-C145-8C52-0DDDF8281153}"/>
              </a:ext>
            </a:extLst>
          </p:cNvPr>
          <p:cNvSpPr/>
          <p:nvPr/>
        </p:nvSpPr>
        <p:spPr>
          <a:xfrm>
            <a:off x="6315847" y="5287439"/>
            <a:ext cx="52693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Algorithms lost less money in a bear market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938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B9B68-14F9-1744-9949-D2E25B2C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43068"/>
          </a:xfrm>
        </p:spPr>
        <p:txBody>
          <a:bodyPr anchor="t"/>
          <a:lstStyle/>
          <a:p>
            <a:r>
              <a:rPr lang="en-US" dirty="0">
                <a:solidFill>
                  <a:schemeClr val="bg1"/>
                </a:solidFill>
              </a:rPr>
              <a:t>Progress – Simulation results – 1 month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1C7B39-68E8-6840-A876-C0BDD8E5F2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27" t="8749" r="9071" b="4973"/>
          <a:stretch/>
        </p:blipFill>
        <p:spPr>
          <a:xfrm>
            <a:off x="1141413" y="1318661"/>
            <a:ext cx="4071777" cy="26200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0E3E3D-F164-D244-B397-5B254B2499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78" t="9868" r="8660" b="4935"/>
          <a:stretch/>
        </p:blipFill>
        <p:spPr>
          <a:xfrm>
            <a:off x="6039965" y="1318814"/>
            <a:ext cx="4135909" cy="26198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55519B-052C-EC4D-AB89-EDD9DC8245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83" t="8934" r="6349" b="3265"/>
          <a:stretch/>
        </p:blipFill>
        <p:spPr>
          <a:xfrm>
            <a:off x="1141413" y="3841676"/>
            <a:ext cx="4247678" cy="270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4597BD8-3164-9144-B854-020D7FC150B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710" t="8934" r="7710" b="3265"/>
          <a:stretch/>
        </p:blipFill>
        <p:spPr>
          <a:xfrm>
            <a:off x="6094412" y="3841676"/>
            <a:ext cx="4179888" cy="264802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1E53556-B087-9F4D-9768-EA85BA89166B}"/>
              </a:ext>
            </a:extLst>
          </p:cNvPr>
          <p:cNvSpPr/>
          <p:nvPr/>
        </p:nvSpPr>
        <p:spPr>
          <a:xfrm>
            <a:off x="1286647" y="1335647"/>
            <a:ext cx="9739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Jan 2018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CC7002-8982-734F-8758-F178DFFF6A56}"/>
              </a:ext>
            </a:extLst>
          </p:cNvPr>
          <p:cNvSpPr/>
          <p:nvPr/>
        </p:nvSpPr>
        <p:spPr>
          <a:xfrm>
            <a:off x="6214247" y="1335647"/>
            <a:ext cx="9739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Feb 2018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AD9DBD9-5F35-964B-9532-7A77896F978E}"/>
              </a:ext>
            </a:extLst>
          </p:cNvPr>
          <p:cNvSpPr/>
          <p:nvPr/>
        </p:nvSpPr>
        <p:spPr>
          <a:xfrm>
            <a:off x="1286647" y="3938688"/>
            <a:ext cx="10882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Mar 2018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4084FB6-6B51-6B42-8FBF-57E7F6C6F1A8}"/>
              </a:ext>
            </a:extLst>
          </p:cNvPr>
          <p:cNvSpPr/>
          <p:nvPr/>
        </p:nvSpPr>
        <p:spPr>
          <a:xfrm>
            <a:off x="6303147" y="3938688"/>
            <a:ext cx="10882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Apr 2018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1566539-71CD-3E49-A3A8-388CF81F4C83}"/>
              </a:ext>
            </a:extLst>
          </p:cNvPr>
          <p:cNvSpPr/>
          <p:nvPr/>
        </p:nvSpPr>
        <p:spPr>
          <a:xfrm>
            <a:off x="10160000" y="1419590"/>
            <a:ext cx="1623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Random can sometimes do really well!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5AD2DE4-E9AE-7640-844E-BDA5B9E4C254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9804400" y="1835089"/>
            <a:ext cx="355600" cy="953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1C9E6CED-3485-1840-952C-2352A6590819}"/>
              </a:ext>
            </a:extLst>
          </p:cNvPr>
          <p:cNvSpPr/>
          <p:nvPr/>
        </p:nvSpPr>
        <p:spPr>
          <a:xfrm>
            <a:off x="10160000" y="3912763"/>
            <a:ext cx="1623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Short term rallies – HODL is better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A9C266C-E3B4-744B-8293-9E6B0FF06D80}"/>
              </a:ext>
            </a:extLst>
          </p:cNvPr>
          <p:cNvCxnSpPr>
            <a:cxnSpLocks/>
          </p:cNvCxnSpPr>
          <p:nvPr/>
        </p:nvCxnSpPr>
        <p:spPr>
          <a:xfrm flipH="1">
            <a:off x="8184356" y="4205150"/>
            <a:ext cx="2089944" cy="6819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860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B9B68-14F9-1744-9949-D2E25B2C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43068"/>
          </a:xfrm>
        </p:spPr>
        <p:txBody>
          <a:bodyPr anchor="t"/>
          <a:lstStyle/>
          <a:p>
            <a:r>
              <a:rPr lang="en-US" dirty="0">
                <a:solidFill>
                  <a:schemeClr val="bg1"/>
                </a:solidFill>
              </a:rPr>
              <a:t>Next steps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124794E-B070-404B-84F5-0B22DE1AA1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2" y="1170761"/>
            <a:ext cx="1071721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ADAAAA"/>
                </a:solidFill>
                <a:effectLst/>
                <a:latin typeface="Calibri" panose="020F0502020204030204" pitchFamily="34" charset="0"/>
              </a:rPr>
              <a:t>How can I improve my cryptocurrency trading ROI?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9C4C820-CEDE-D147-AD8D-161D9C2B4A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328515"/>
              </p:ext>
            </p:extLst>
          </p:nvPr>
        </p:nvGraphicFramePr>
        <p:xfrm>
          <a:off x="1141411" y="2005542"/>
          <a:ext cx="9450389" cy="43238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287076F-F58C-6F44-A8A5-E913F0B77077}"/>
              </a:ext>
            </a:extLst>
          </p:cNvPr>
          <p:cNvSpPr/>
          <p:nvPr/>
        </p:nvSpPr>
        <p:spPr>
          <a:xfrm>
            <a:off x="1141411" y="1771648"/>
            <a:ext cx="9905999" cy="45719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B03BE4-E9A3-3E43-8929-FF7B5CA37F62}"/>
              </a:ext>
            </a:extLst>
          </p:cNvPr>
          <p:cNvSpPr/>
          <p:nvPr/>
        </p:nvSpPr>
        <p:spPr>
          <a:xfrm>
            <a:off x="10666410" y="1771648"/>
            <a:ext cx="12827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u="sng" dirty="0">
                <a:solidFill>
                  <a:schemeClr val="bg1"/>
                </a:solidFill>
              </a:rPr>
              <a:t>Uncertainty</a:t>
            </a:r>
            <a:endParaRPr lang="en-US" sz="1600" u="sng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F3DE2D-1014-3F44-A8E2-8DA355274722}"/>
              </a:ext>
            </a:extLst>
          </p:cNvPr>
          <p:cNvSpPr/>
          <p:nvPr/>
        </p:nvSpPr>
        <p:spPr>
          <a:xfrm>
            <a:off x="10693400" y="2214097"/>
            <a:ext cx="12827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Low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781981-2D00-C84C-BE61-382AFE973990}"/>
              </a:ext>
            </a:extLst>
          </p:cNvPr>
          <p:cNvSpPr/>
          <p:nvPr/>
        </p:nvSpPr>
        <p:spPr>
          <a:xfrm>
            <a:off x="10693400" y="3275752"/>
            <a:ext cx="12827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FFC000"/>
                </a:solidFill>
              </a:rPr>
              <a:t>Medium</a:t>
            </a:r>
            <a:endParaRPr lang="en-US" sz="1600" dirty="0">
              <a:solidFill>
                <a:srgbClr val="FFC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A3966CE-524E-DB46-B627-780C1E0EAC53}"/>
              </a:ext>
            </a:extLst>
          </p:cNvPr>
          <p:cNvSpPr/>
          <p:nvPr/>
        </p:nvSpPr>
        <p:spPr>
          <a:xfrm>
            <a:off x="10693400" y="4317152"/>
            <a:ext cx="12827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3"/>
                </a:solidFill>
              </a:rPr>
              <a:t>High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9B5A38-4F36-3E4E-9861-166535760914}"/>
              </a:ext>
            </a:extLst>
          </p:cNvPr>
          <p:cNvSpPr/>
          <p:nvPr/>
        </p:nvSpPr>
        <p:spPr>
          <a:xfrm>
            <a:off x="10693400" y="5358552"/>
            <a:ext cx="12827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Very High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097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155</TotalTime>
  <Words>786</Words>
  <Application>Microsoft Macintosh PowerPoint</Application>
  <PresentationFormat>Widescreen</PresentationFormat>
  <Paragraphs>142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Helvetica Neue</vt:lpstr>
      <vt:lpstr>Trebuchet MS</vt:lpstr>
      <vt:lpstr>Tw Cen MT</vt:lpstr>
      <vt:lpstr>Circuit</vt:lpstr>
      <vt:lpstr>Cryptocurrency algorithmic trading</vt:lpstr>
      <vt:lpstr>The challenge…</vt:lpstr>
      <vt:lpstr>Progress - baseline</vt:lpstr>
      <vt:lpstr>Progress – algorithms used</vt:lpstr>
      <vt:lpstr>Progress – algorithms results</vt:lpstr>
      <vt:lpstr>Progress – Simulation results – 18months</vt:lpstr>
      <vt:lpstr>Progress – Simulation results – 12months</vt:lpstr>
      <vt:lpstr>Progress – Simulation results – 1 month</vt:lpstr>
      <vt:lpstr>Next steps</vt:lpstr>
      <vt:lpstr>Technical report</vt:lpstr>
      <vt:lpstr>Data processes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Tyrone Hunt</dc:creator>
  <cp:lastModifiedBy>Tyrone Hunt</cp:lastModifiedBy>
  <cp:revision>33</cp:revision>
  <dcterms:created xsi:type="dcterms:W3CDTF">2018-07-06T08:31:03Z</dcterms:created>
  <dcterms:modified xsi:type="dcterms:W3CDTF">2018-07-12T14:59:44Z</dcterms:modified>
</cp:coreProperties>
</file>

<file path=docProps/thumbnail.jpeg>
</file>